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8" r:id="rId1"/>
  </p:sldMasterIdLst>
  <p:notesMasterIdLst>
    <p:notesMasterId r:id="rId20"/>
  </p:notesMasterIdLst>
  <p:sldIdLst>
    <p:sldId id="272" r:id="rId2"/>
    <p:sldId id="258" r:id="rId3"/>
    <p:sldId id="281" r:id="rId4"/>
    <p:sldId id="267" r:id="rId5"/>
    <p:sldId id="273" r:id="rId6"/>
    <p:sldId id="261" r:id="rId7"/>
    <p:sldId id="263" r:id="rId8"/>
    <p:sldId id="276" r:id="rId9"/>
    <p:sldId id="262" r:id="rId10"/>
    <p:sldId id="275" r:id="rId11"/>
    <p:sldId id="265" r:id="rId12"/>
    <p:sldId id="266" r:id="rId13"/>
    <p:sldId id="282" r:id="rId14"/>
    <p:sldId id="283" r:id="rId15"/>
    <p:sldId id="270" r:id="rId16"/>
    <p:sldId id="279" r:id="rId17"/>
    <p:sldId id="278" r:id="rId18"/>
    <p:sldId id="274" r:id="rId19"/>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zione predefinita" id="{A08E100E-5DD6-4531-944D-B61B064E459C}">
          <p14:sldIdLst>
            <p14:sldId id="272"/>
            <p14:sldId id="258"/>
            <p14:sldId id="281"/>
          </p14:sldIdLst>
        </p14:section>
        <p14:section name="Sezione senza titolo" id="{2E3562B3-E1B7-45B9-857E-172A8CCDA0FD}">
          <p14:sldIdLst>
            <p14:sldId id="267"/>
            <p14:sldId id="273"/>
            <p14:sldId id="261"/>
            <p14:sldId id="263"/>
            <p14:sldId id="276"/>
            <p14:sldId id="262"/>
            <p14:sldId id="275"/>
            <p14:sldId id="265"/>
          </p14:sldIdLst>
        </p14:section>
        <p14:section name="Sezione senza titolo" id="{B34DA24E-85D2-4A10-8C19-A8A11A784DD6}">
          <p14:sldIdLst>
            <p14:sldId id="266"/>
            <p14:sldId id="282"/>
            <p14:sldId id="283"/>
            <p14:sldId id="270"/>
            <p14:sldId id="279"/>
            <p14:sldId id="278"/>
            <p14:sldId id="27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sus" initials="A" lastIdx="1" clrIdx="0">
    <p:extLst>
      <p:ext uri="{19B8F6BF-5375-455C-9EA6-DF929625EA0E}">
        <p15:presenceInfo xmlns:p15="http://schemas.microsoft.com/office/powerpoint/2012/main" userId="Asu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5" autoAdjust="0"/>
    <p:restoredTop sz="93478" autoAdjust="0"/>
  </p:normalViewPr>
  <p:slideViewPr>
    <p:cSldViewPr snapToGrid="0">
      <p:cViewPr>
        <p:scale>
          <a:sx n="50" d="100"/>
          <a:sy n="50" d="100"/>
        </p:scale>
        <p:origin x="-108" y="4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7-05T09:29:58.659" idx="1">
    <p:pos x="10" y="10"/>
    <p:text/>
    <p:extLst>
      <p:ext uri="{C676402C-5697-4E1C-873F-D02D1690AC5C}">
        <p15:threadingInfo xmlns:p15="http://schemas.microsoft.com/office/powerpoint/2012/main" timeZoneBias="-12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png>
</file>

<file path=ppt/media/image30.png>
</file>

<file path=ppt/media/image31.png>
</file>

<file path=ppt/media/image32.png>
</file>

<file path=ppt/media/image33.png>
</file>

<file path=ppt/media/image34.png>
</file>

<file path=ppt/media/image35.jpg>
</file>

<file path=ppt/media/image36.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C0C043-D644-4C31-8EF4-66C24BE03FBF}" type="datetimeFigureOut">
              <a:rPr lang="it-IT" smtClean="0"/>
              <a:t>10/07/2022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AA9056-97C1-4FAA-939E-7CDB21D40510}" type="slidenum">
              <a:rPr lang="it-IT" smtClean="0"/>
              <a:t>‹N›</a:t>
            </a:fld>
            <a:endParaRPr lang="it-IT"/>
          </a:p>
        </p:txBody>
      </p:sp>
    </p:spTree>
    <p:extLst>
      <p:ext uri="{BB962C8B-B14F-4D97-AF65-F5344CB8AC3E}">
        <p14:creationId xmlns:p14="http://schemas.microsoft.com/office/powerpoint/2010/main" val="14954172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smtClean="0"/>
                  <a:t>1) </a:t>
                </a:r>
                <a14:m>
                  <m:oMath xmlns:m="http://schemas.openxmlformats.org/officeDocument/2006/math">
                    <m:r>
                      <a:rPr lang="it-IT" sz="1200" b="0" i="0" smtClean="0">
                        <a:solidFill>
                          <a:schemeClr val="tx1"/>
                        </a:solidFill>
                        <a:latin typeface="Cambria Math" panose="02040503050406030204" pitchFamily="18" charset="0"/>
                      </a:rPr>
                      <m:t>.</m:t>
                    </m:r>
                  </m:oMath>
                </a14:m>
                <a:r>
                  <a:rPr lang="it-IT" sz="1200" dirty="0" smtClean="0">
                    <a:solidFill>
                      <a:schemeClr val="tx1"/>
                    </a:solidFill>
                    <a:latin typeface="Century" panose="02040604050505020304" pitchFamily="18" charset="0"/>
                  </a:rPr>
                  <a:t>il livello di benzene massimo corrisponde ad una quantità di 10,399</a:t>
                </a:r>
                <a14:m>
                  <m:oMath xmlns:m="http://schemas.openxmlformats.org/officeDocument/2006/math">
                    <m:f>
                      <m:fPr>
                        <m:type m:val="lin"/>
                        <m:ctrlPr>
                          <a:rPr lang="it-IT" sz="1200" i="1">
                            <a:solidFill>
                              <a:schemeClr val="tx1"/>
                            </a:solidFill>
                            <a:latin typeface="Cambria Math" panose="02040503050406030204" pitchFamily="18" charset="0"/>
                          </a:rPr>
                        </m:ctrlPr>
                      </m:fPr>
                      <m:num>
                        <m:r>
                          <a:rPr lang="it-IT" sz="1200" i="1">
                            <a:solidFill>
                              <a:schemeClr val="tx1"/>
                            </a:solidFill>
                            <a:latin typeface="Cambria Math" panose="02040503050406030204" pitchFamily="18" charset="0"/>
                          </a:rPr>
                          <m:t>µ</m:t>
                        </m:r>
                        <m:r>
                          <a:rPr lang="it-IT" sz="1200" i="1">
                            <a:solidFill>
                              <a:schemeClr val="tx1"/>
                            </a:solidFill>
                            <a:latin typeface="Cambria Math" panose="02040503050406030204" pitchFamily="18" charset="0"/>
                          </a:rPr>
                          <m:t>𝑔</m:t>
                        </m:r>
                      </m:num>
                      <m:den>
                        <m:sSup>
                          <m:sSupPr>
                            <m:ctrlPr>
                              <a:rPr lang="it-IT" sz="1200" i="1">
                                <a:solidFill>
                                  <a:schemeClr val="tx1"/>
                                </a:solidFill>
                                <a:latin typeface="Cambria Math" panose="02040503050406030204" pitchFamily="18" charset="0"/>
                              </a:rPr>
                            </m:ctrlPr>
                          </m:sSupPr>
                          <m:e>
                            <m:r>
                              <a:rPr lang="it-IT" sz="1200" i="1">
                                <a:solidFill>
                                  <a:schemeClr val="tx1"/>
                                </a:solidFill>
                                <a:latin typeface="Cambria Math" panose="02040503050406030204" pitchFamily="18" charset="0"/>
                              </a:rPr>
                              <m:t>𝑚</m:t>
                            </m:r>
                          </m:e>
                          <m:sup>
                            <m:r>
                              <a:rPr lang="it-IT" sz="1200" i="1">
                                <a:solidFill>
                                  <a:schemeClr val="tx1"/>
                                </a:solidFill>
                                <a:latin typeface="Cambria Math" panose="02040503050406030204" pitchFamily="18" charset="0"/>
                              </a:rPr>
                              <m:t>3</m:t>
                            </m:r>
                          </m:sup>
                        </m:sSup>
                      </m:den>
                    </m:f>
                  </m:oMath>
                </a14:m>
                <a:r>
                  <a:rPr lang="it-IT" sz="1200" dirty="0" smtClean="0">
                    <a:solidFill>
                      <a:schemeClr val="tx1"/>
                    </a:solidFill>
                    <a:latin typeface="Century" panose="02040604050505020304" pitchFamily="18" charset="0"/>
                  </a:rPr>
                  <a:t>. </a:t>
                </a:r>
              </a:p>
              <a:p>
                <a:endParaRPr lang="it-IT"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it-IT" dirty="0" smtClean="0"/>
                  <a:t>2) </a:t>
                </a:r>
                <a:r>
                  <a:rPr lang="it-IT" sz="1200" dirty="0" smtClean="0">
                    <a:solidFill>
                      <a:schemeClr val="tx1"/>
                    </a:solidFill>
                    <a:latin typeface="Century" panose="02040604050505020304" pitchFamily="18" charset="0"/>
                  </a:rPr>
                  <a:t>Le 100 registrazioni con il maggior livello di acido solfidrico, per i sensori H2S e H2SJ, assumono valori compresi rispettivamente negli intervalli: [84,90</a:t>
                </a:r>
                <a14:m>
                  <m:oMath xmlns:m="http://schemas.openxmlformats.org/officeDocument/2006/math">
                    <m:f>
                      <m:fPr>
                        <m:type m:val="lin"/>
                        <m:ctrlPr>
                          <a:rPr lang="it-IT" sz="1200" i="1">
                            <a:solidFill>
                              <a:schemeClr val="tx1"/>
                            </a:solidFill>
                            <a:latin typeface="Cambria Math" panose="02040503050406030204" pitchFamily="18" charset="0"/>
                          </a:rPr>
                        </m:ctrlPr>
                      </m:fPr>
                      <m:num>
                        <m:r>
                          <a:rPr lang="it-IT" sz="1200" i="1">
                            <a:solidFill>
                              <a:schemeClr val="tx1"/>
                            </a:solidFill>
                            <a:latin typeface="Cambria Math" panose="02040503050406030204" pitchFamily="18" charset="0"/>
                          </a:rPr>
                          <m:t>µ</m:t>
                        </m:r>
                        <m:r>
                          <a:rPr lang="it-IT" sz="1200" i="1">
                            <a:solidFill>
                              <a:schemeClr val="tx1"/>
                            </a:solidFill>
                            <a:latin typeface="Cambria Math" panose="02040503050406030204" pitchFamily="18" charset="0"/>
                          </a:rPr>
                          <m:t>𝑔</m:t>
                        </m:r>
                      </m:num>
                      <m:den>
                        <m:sSup>
                          <m:sSupPr>
                            <m:ctrlPr>
                              <a:rPr lang="it-IT" sz="1200" i="1">
                                <a:solidFill>
                                  <a:schemeClr val="tx1"/>
                                </a:solidFill>
                                <a:latin typeface="Cambria Math" panose="02040503050406030204" pitchFamily="18" charset="0"/>
                              </a:rPr>
                            </m:ctrlPr>
                          </m:sSupPr>
                          <m:e>
                            <m:r>
                              <a:rPr lang="it-IT" sz="1200" i="1">
                                <a:solidFill>
                                  <a:schemeClr val="tx1"/>
                                </a:solidFill>
                                <a:latin typeface="Cambria Math" panose="02040503050406030204" pitchFamily="18" charset="0"/>
                              </a:rPr>
                              <m:t>𝑚</m:t>
                            </m:r>
                          </m:e>
                          <m:sup>
                            <m:r>
                              <a:rPr lang="it-IT" sz="1200" i="1">
                                <a:solidFill>
                                  <a:schemeClr val="tx1"/>
                                </a:solidFill>
                                <a:latin typeface="Cambria Math" panose="02040503050406030204" pitchFamily="18" charset="0"/>
                              </a:rPr>
                              <m:t>3</m:t>
                            </m:r>
                          </m:sup>
                        </m:sSup>
                      </m:den>
                    </m:f>
                    <m:r>
                      <a:rPr lang="it-IT" sz="1200" b="0" i="0" smtClean="0">
                        <a:solidFill>
                          <a:schemeClr val="tx1"/>
                        </a:solidFill>
                        <a:latin typeface="Cambria Math" panose="02040503050406030204" pitchFamily="18" charset="0"/>
                      </a:rPr>
                      <m:t>−</m:t>
                    </m:r>
                  </m:oMath>
                </a14:m>
                <a:r>
                  <a:rPr lang="it-IT" sz="1200" dirty="0" smtClean="0">
                    <a:solidFill>
                      <a:schemeClr val="tx1"/>
                    </a:solidFill>
                    <a:latin typeface="Century" panose="02040604050505020304" pitchFamily="18" charset="0"/>
                  </a:rPr>
                  <a:t> 169.0</a:t>
                </a:r>
                <a14:m>
                  <m:oMath xmlns:m="http://schemas.openxmlformats.org/officeDocument/2006/math">
                    <m:f>
                      <m:fPr>
                        <m:type m:val="lin"/>
                        <m:ctrlPr>
                          <a:rPr lang="it-IT" sz="1200" i="1">
                            <a:solidFill>
                              <a:schemeClr val="tx1"/>
                            </a:solidFill>
                            <a:latin typeface="Cambria Math" panose="02040503050406030204" pitchFamily="18" charset="0"/>
                          </a:rPr>
                        </m:ctrlPr>
                      </m:fPr>
                      <m:num>
                        <m:r>
                          <a:rPr lang="it-IT" sz="1200" i="1">
                            <a:solidFill>
                              <a:schemeClr val="tx1"/>
                            </a:solidFill>
                            <a:latin typeface="Cambria Math" panose="02040503050406030204" pitchFamily="18" charset="0"/>
                          </a:rPr>
                          <m:t>µ</m:t>
                        </m:r>
                        <m:r>
                          <a:rPr lang="it-IT" sz="1200" i="1">
                            <a:solidFill>
                              <a:schemeClr val="tx1"/>
                            </a:solidFill>
                            <a:latin typeface="Cambria Math" panose="02040503050406030204" pitchFamily="18" charset="0"/>
                          </a:rPr>
                          <m:t>𝑔</m:t>
                        </m:r>
                      </m:num>
                      <m:den>
                        <m:sSup>
                          <m:sSupPr>
                            <m:ctrlPr>
                              <a:rPr lang="it-IT" sz="1200" i="1">
                                <a:solidFill>
                                  <a:schemeClr val="tx1"/>
                                </a:solidFill>
                                <a:latin typeface="Cambria Math" panose="02040503050406030204" pitchFamily="18" charset="0"/>
                              </a:rPr>
                            </m:ctrlPr>
                          </m:sSupPr>
                          <m:e>
                            <m:r>
                              <a:rPr lang="it-IT" sz="1200" i="1">
                                <a:solidFill>
                                  <a:schemeClr val="tx1"/>
                                </a:solidFill>
                                <a:latin typeface="Cambria Math" panose="02040503050406030204" pitchFamily="18" charset="0"/>
                              </a:rPr>
                              <m:t>𝑚</m:t>
                            </m:r>
                          </m:e>
                          <m:sup>
                            <m:r>
                              <a:rPr lang="it-IT" sz="1200" i="1">
                                <a:solidFill>
                                  <a:schemeClr val="tx1"/>
                                </a:solidFill>
                                <a:latin typeface="Cambria Math" panose="02040503050406030204" pitchFamily="18" charset="0"/>
                              </a:rPr>
                              <m:t>3</m:t>
                            </m:r>
                          </m:sup>
                        </m:sSup>
                      </m:den>
                    </m:f>
                    <m:r>
                      <a:rPr lang="it-IT" sz="1200" b="0" i="1" smtClean="0">
                        <a:solidFill>
                          <a:schemeClr val="tx1"/>
                        </a:solidFill>
                        <a:latin typeface="Cambria Math" panose="02040503050406030204" pitchFamily="18" charset="0"/>
                      </a:rPr>
                      <m:t>]</m:t>
                    </m:r>
                  </m:oMath>
                </a14:m>
                <a:r>
                  <a:rPr lang="it-IT" sz="1200" dirty="0" smtClean="0">
                    <a:solidFill>
                      <a:schemeClr val="tx1"/>
                    </a:solidFill>
                    <a:latin typeface="Century" panose="02040604050505020304" pitchFamily="18" charset="0"/>
                  </a:rPr>
                  <a:t>, e nell’intervallo [54,200</a:t>
                </a:r>
                <a14:m>
                  <m:oMath xmlns:m="http://schemas.openxmlformats.org/officeDocument/2006/math">
                    <m:f>
                      <m:fPr>
                        <m:type m:val="lin"/>
                        <m:ctrlPr>
                          <a:rPr lang="it-IT" sz="1200" i="1">
                            <a:solidFill>
                              <a:schemeClr val="tx1"/>
                            </a:solidFill>
                            <a:latin typeface="Cambria Math" panose="02040503050406030204" pitchFamily="18" charset="0"/>
                          </a:rPr>
                        </m:ctrlPr>
                      </m:fPr>
                      <m:num>
                        <m:r>
                          <a:rPr lang="it-IT" sz="1200" i="1">
                            <a:solidFill>
                              <a:schemeClr val="tx1"/>
                            </a:solidFill>
                            <a:latin typeface="Cambria Math" panose="02040503050406030204" pitchFamily="18" charset="0"/>
                          </a:rPr>
                          <m:t>µ</m:t>
                        </m:r>
                        <m:r>
                          <a:rPr lang="it-IT" sz="1200" i="1">
                            <a:solidFill>
                              <a:schemeClr val="tx1"/>
                            </a:solidFill>
                            <a:latin typeface="Cambria Math" panose="02040503050406030204" pitchFamily="18" charset="0"/>
                          </a:rPr>
                          <m:t>𝑔</m:t>
                        </m:r>
                      </m:num>
                      <m:den>
                        <m:sSup>
                          <m:sSupPr>
                            <m:ctrlPr>
                              <a:rPr lang="it-IT" sz="1200" i="1">
                                <a:solidFill>
                                  <a:schemeClr val="tx1"/>
                                </a:solidFill>
                                <a:latin typeface="Cambria Math" panose="02040503050406030204" pitchFamily="18" charset="0"/>
                              </a:rPr>
                            </m:ctrlPr>
                          </m:sSupPr>
                          <m:e>
                            <m:r>
                              <a:rPr lang="it-IT" sz="1200" i="1">
                                <a:solidFill>
                                  <a:schemeClr val="tx1"/>
                                </a:solidFill>
                                <a:latin typeface="Cambria Math" panose="02040503050406030204" pitchFamily="18" charset="0"/>
                              </a:rPr>
                              <m:t>𝑚</m:t>
                            </m:r>
                          </m:e>
                          <m:sup>
                            <m:r>
                              <a:rPr lang="it-IT" sz="1200" i="1">
                                <a:solidFill>
                                  <a:schemeClr val="tx1"/>
                                </a:solidFill>
                                <a:latin typeface="Cambria Math" panose="02040503050406030204" pitchFamily="18" charset="0"/>
                              </a:rPr>
                              <m:t>3</m:t>
                            </m:r>
                          </m:sup>
                        </m:sSup>
                      </m:den>
                    </m:f>
                  </m:oMath>
                </a14:m>
                <a:r>
                  <a:rPr lang="it-IT" sz="1200" dirty="0" smtClean="0">
                    <a:solidFill>
                      <a:schemeClr val="tx1"/>
                    </a:solidFill>
                    <a:latin typeface="Century" panose="02040604050505020304" pitchFamily="18" charset="0"/>
                  </a:rPr>
                  <a:t>-56,900</a:t>
                </a:r>
                <a14:m>
                  <m:oMath xmlns:m="http://schemas.openxmlformats.org/officeDocument/2006/math">
                    <m:f>
                      <m:fPr>
                        <m:type m:val="lin"/>
                        <m:ctrlPr>
                          <a:rPr lang="it-IT" sz="1200" i="1">
                            <a:solidFill>
                              <a:schemeClr val="tx1"/>
                            </a:solidFill>
                            <a:latin typeface="Cambria Math" panose="02040503050406030204" pitchFamily="18" charset="0"/>
                          </a:rPr>
                        </m:ctrlPr>
                      </m:fPr>
                      <m:num>
                        <m:r>
                          <a:rPr lang="it-IT" sz="1200" i="1">
                            <a:solidFill>
                              <a:schemeClr val="tx1"/>
                            </a:solidFill>
                            <a:latin typeface="Cambria Math" panose="02040503050406030204" pitchFamily="18" charset="0"/>
                          </a:rPr>
                          <m:t>µ</m:t>
                        </m:r>
                        <m:r>
                          <a:rPr lang="it-IT" sz="1200" i="1">
                            <a:solidFill>
                              <a:schemeClr val="tx1"/>
                            </a:solidFill>
                            <a:latin typeface="Cambria Math" panose="02040503050406030204" pitchFamily="18" charset="0"/>
                          </a:rPr>
                          <m:t>𝑔</m:t>
                        </m:r>
                      </m:num>
                      <m:den>
                        <m:sSup>
                          <m:sSupPr>
                            <m:ctrlPr>
                              <a:rPr lang="it-IT" sz="1200" i="1">
                                <a:solidFill>
                                  <a:schemeClr val="tx1"/>
                                </a:solidFill>
                                <a:latin typeface="Cambria Math" panose="02040503050406030204" pitchFamily="18" charset="0"/>
                              </a:rPr>
                            </m:ctrlPr>
                          </m:sSupPr>
                          <m:e>
                            <m:r>
                              <a:rPr lang="it-IT" sz="1200" i="1">
                                <a:solidFill>
                                  <a:schemeClr val="tx1"/>
                                </a:solidFill>
                                <a:latin typeface="Cambria Math" panose="02040503050406030204" pitchFamily="18" charset="0"/>
                              </a:rPr>
                              <m:t>𝑚</m:t>
                            </m:r>
                          </m:e>
                          <m:sup>
                            <m:r>
                              <a:rPr lang="it-IT" sz="1200" i="1">
                                <a:solidFill>
                                  <a:schemeClr val="tx1"/>
                                </a:solidFill>
                                <a:latin typeface="Cambria Math" panose="02040503050406030204" pitchFamily="18" charset="0"/>
                              </a:rPr>
                              <m:t>3</m:t>
                            </m:r>
                          </m:sup>
                        </m:sSup>
                      </m:den>
                    </m:f>
                  </m:oMath>
                </a14:m>
                <a:r>
                  <a:rPr lang="it-IT" sz="1200" dirty="0" smtClean="0">
                    <a:solidFill>
                      <a:schemeClr val="tx1"/>
                    </a:solidFill>
                    <a:latin typeface="Century" panose="02040604050505020304" pitchFamily="18" charset="0"/>
                  </a:rPr>
                  <a:t>]</a:t>
                </a:r>
              </a:p>
              <a:p>
                <a:endParaRPr lang="it-IT" dirty="0" smtClean="0"/>
              </a:p>
              <a:p>
                <a:r>
                  <a:rPr lang="it-IT" dirty="0" smtClean="0"/>
                  <a:t>Q3)</a:t>
                </a:r>
                <a:r>
                  <a:rPr lang="it-IT" baseline="0" dirty="0" smtClean="0"/>
                  <a:t> durante il mese di novembre</a:t>
                </a:r>
              </a:p>
              <a:p>
                <a:endParaRPr lang="it-IT"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it-IT" baseline="0" dirty="0" smtClean="0"/>
                  <a:t>Q4) </a:t>
                </a:r>
                <a:r>
                  <a:rPr lang="it-IT" sz="1200" dirty="0" smtClean="0">
                    <a:latin typeface="Century" panose="02040604050505020304" pitchFamily="18" charset="0"/>
                  </a:rPr>
                  <a:t>Il 98% delle 50 ore con i livelli di benzene più alti sono state registrate nei mesi estivi, da giugno ad agosto. In un intervallo temporale che va dalle 10:00 e alle 21:00. Il 14% (percentuale maggiore) di queste è stato registrato intorno alle 14:00. Per quanto riguarda i livelli più bassi, contrariamente, il 92% è stato registrato nei mesi primaverili e autunnali (26%) , il 78% durante le prime ore del mattino ( dalle 00:00 alle 9:00). </a:t>
                </a:r>
              </a:p>
              <a:p>
                <a:endParaRPr lang="it-IT" baseline="0" dirty="0" smtClean="0"/>
              </a:p>
              <a:p>
                <a:endParaRPr lang="it-IT" baseline="0" dirty="0" smtClean="0"/>
              </a:p>
              <a:p>
                <a:endParaRPr lang="it-IT" dirty="0" smtClean="0"/>
              </a:p>
              <a:p>
                <a:endParaRPr lang="it-IT" dirty="0"/>
              </a:p>
            </p:txBody>
          </p:sp>
        </mc:Choice>
        <mc:Fallback xmlns="">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smtClean="0"/>
                  <a:t>1) </a:t>
                </a:r>
                <a:r>
                  <a:rPr lang="it-IT" sz="1200" b="0" i="0" smtClean="0">
                    <a:solidFill>
                      <a:schemeClr val="tx1"/>
                    </a:solidFill>
                    <a:latin typeface="Cambria Math" panose="02040503050406030204" pitchFamily="18" charset="0"/>
                  </a:rPr>
                  <a:t>.</a:t>
                </a:r>
                <a:r>
                  <a:rPr lang="it-IT" sz="1200" dirty="0" smtClean="0">
                    <a:solidFill>
                      <a:schemeClr val="tx1"/>
                    </a:solidFill>
                    <a:latin typeface="Century" panose="02040604050505020304" pitchFamily="18" charset="0"/>
                  </a:rPr>
                  <a:t>il livello di benzene massimo corrisponde ad una quantità di 10,399</a:t>
                </a:r>
                <a:r>
                  <a:rPr lang="it-IT" sz="1200" i="0">
                    <a:solidFill>
                      <a:schemeClr val="tx1"/>
                    </a:solidFill>
                    <a:latin typeface="Cambria Math" panose="02040503050406030204" pitchFamily="18" charset="0"/>
                  </a:rPr>
                  <a:t>〖µ𝑔〗∕𝑚^3 </a:t>
                </a:r>
                <a:r>
                  <a:rPr lang="it-IT" sz="1200" dirty="0" smtClean="0">
                    <a:solidFill>
                      <a:schemeClr val="tx1"/>
                    </a:solidFill>
                    <a:latin typeface="Century" panose="02040604050505020304" pitchFamily="18" charset="0"/>
                  </a:rPr>
                  <a:t>. </a:t>
                </a:r>
              </a:p>
              <a:p>
                <a:endParaRPr lang="it-IT"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it-IT" dirty="0" smtClean="0"/>
                  <a:t>2) </a:t>
                </a:r>
                <a:r>
                  <a:rPr lang="it-IT" sz="1200" dirty="0" smtClean="0">
                    <a:solidFill>
                      <a:schemeClr val="tx1"/>
                    </a:solidFill>
                    <a:latin typeface="Century" panose="02040604050505020304" pitchFamily="18" charset="0"/>
                  </a:rPr>
                  <a:t>Le 100 registrazioni con il maggior livello di acido solfidrico, per i sensori H2S e H2SJ, assumono valori compresi rispettivamente negli intervalli: [84,90</a:t>
                </a:r>
                <a:r>
                  <a:rPr lang="it-IT" sz="1200" i="0">
                    <a:solidFill>
                      <a:schemeClr val="tx1"/>
                    </a:solidFill>
                    <a:latin typeface="Cambria Math" panose="02040503050406030204" pitchFamily="18" charset="0"/>
                  </a:rPr>
                  <a:t>〖µ𝑔〗∕𝑚^3 </a:t>
                </a:r>
                <a:r>
                  <a:rPr lang="it-IT" sz="1200" b="0" i="0" smtClean="0">
                    <a:solidFill>
                      <a:schemeClr val="tx1"/>
                    </a:solidFill>
                    <a:latin typeface="Cambria Math" panose="02040503050406030204" pitchFamily="18" charset="0"/>
                  </a:rPr>
                  <a:t>−</a:t>
                </a:r>
                <a:r>
                  <a:rPr lang="it-IT" sz="1200" dirty="0" smtClean="0">
                    <a:solidFill>
                      <a:schemeClr val="tx1"/>
                    </a:solidFill>
                    <a:latin typeface="Century" panose="02040604050505020304" pitchFamily="18" charset="0"/>
                  </a:rPr>
                  <a:t> 169.0</a:t>
                </a:r>
                <a:r>
                  <a:rPr lang="it-IT" sz="1200" i="0">
                    <a:solidFill>
                      <a:schemeClr val="tx1"/>
                    </a:solidFill>
                    <a:latin typeface="Cambria Math" panose="02040503050406030204" pitchFamily="18" charset="0"/>
                  </a:rPr>
                  <a:t>〖µ𝑔〗∕𝑚^3 </a:t>
                </a:r>
                <a:r>
                  <a:rPr lang="it-IT" sz="1200" b="0" i="0" smtClean="0">
                    <a:solidFill>
                      <a:schemeClr val="tx1"/>
                    </a:solidFill>
                    <a:latin typeface="Cambria Math" panose="02040503050406030204" pitchFamily="18" charset="0"/>
                  </a:rPr>
                  <a:t>]</a:t>
                </a:r>
                <a:r>
                  <a:rPr lang="it-IT" sz="1200" dirty="0" smtClean="0">
                    <a:solidFill>
                      <a:schemeClr val="tx1"/>
                    </a:solidFill>
                    <a:latin typeface="Century" panose="02040604050505020304" pitchFamily="18" charset="0"/>
                  </a:rPr>
                  <a:t>, e nell’intervallo [54,200</a:t>
                </a:r>
                <a:r>
                  <a:rPr lang="it-IT" sz="1200" i="0">
                    <a:solidFill>
                      <a:schemeClr val="tx1"/>
                    </a:solidFill>
                    <a:latin typeface="Cambria Math" panose="02040503050406030204" pitchFamily="18" charset="0"/>
                  </a:rPr>
                  <a:t>〖µ𝑔〗∕𝑚^3 </a:t>
                </a:r>
                <a:r>
                  <a:rPr lang="it-IT" sz="1200" dirty="0" smtClean="0">
                    <a:solidFill>
                      <a:schemeClr val="tx1"/>
                    </a:solidFill>
                    <a:latin typeface="Century" panose="02040604050505020304" pitchFamily="18" charset="0"/>
                  </a:rPr>
                  <a:t>-56,900</a:t>
                </a:r>
                <a:r>
                  <a:rPr lang="it-IT" sz="1200" i="0">
                    <a:solidFill>
                      <a:schemeClr val="tx1"/>
                    </a:solidFill>
                    <a:latin typeface="Cambria Math" panose="02040503050406030204" pitchFamily="18" charset="0"/>
                  </a:rPr>
                  <a:t>〖µ𝑔〗∕𝑚^3 </a:t>
                </a:r>
                <a:r>
                  <a:rPr lang="it-IT" sz="1200" dirty="0" smtClean="0">
                    <a:solidFill>
                      <a:schemeClr val="tx1"/>
                    </a:solidFill>
                    <a:latin typeface="Century" panose="02040604050505020304" pitchFamily="18" charset="0"/>
                  </a:rPr>
                  <a:t>]</a:t>
                </a:r>
              </a:p>
              <a:p>
                <a:endParaRPr lang="it-IT" dirty="0" smtClean="0"/>
              </a:p>
              <a:p>
                <a:r>
                  <a:rPr lang="it-IT" dirty="0" smtClean="0"/>
                  <a:t>Q3)</a:t>
                </a:r>
                <a:r>
                  <a:rPr lang="it-IT" baseline="0" dirty="0" smtClean="0"/>
                  <a:t> durante il mese di novembre</a:t>
                </a:r>
              </a:p>
              <a:p>
                <a:endParaRPr lang="it-IT"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it-IT" baseline="0" dirty="0" smtClean="0"/>
                  <a:t>Q4) </a:t>
                </a:r>
                <a:r>
                  <a:rPr lang="it-IT" sz="1200" dirty="0" smtClean="0">
                    <a:latin typeface="Century" panose="02040604050505020304" pitchFamily="18" charset="0"/>
                  </a:rPr>
                  <a:t>Il 98% delle 50 ore con i livelli di benzene più alti sono state registrate nei mesi estivi, da giugno ad agosto. In un intervallo temporale che va dalle 10:00 e alle 21:00. Il 14% (percentuale maggiore) di queste è stato registrato intorno alle 14:00. Per quanto riguarda i livelli più bassi, contrariamente, il 92% è stato registrato nei mesi primaverili e autunnali (26%) , il 78% durante le prime ore del mattino ( dalle 00:00 alle 9:00). </a:t>
                </a:r>
              </a:p>
              <a:p>
                <a:endParaRPr lang="it-IT" baseline="0" dirty="0" smtClean="0"/>
              </a:p>
              <a:p>
                <a:endParaRPr lang="it-IT" baseline="0" dirty="0" smtClean="0"/>
              </a:p>
              <a:p>
                <a:endParaRPr lang="it-IT" dirty="0" smtClean="0"/>
              </a:p>
              <a:p>
                <a:endParaRPr lang="it-IT" dirty="0"/>
              </a:p>
            </p:txBody>
          </p:sp>
        </mc:Fallback>
      </mc:AlternateContent>
      <p:sp>
        <p:nvSpPr>
          <p:cNvPr id="4" name="Segnaposto numero diapositiva 3"/>
          <p:cNvSpPr>
            <a:spLocks noGrp="1"/>
          </p:cNvSpPr>
          <p:nvPr>
            <p:ph type="sldNum" sz="quarter" idx="10"/>
          </p:nvPr>
        </p:nvSpPr>
        <p:spPr/>
        <p:txBody>
          <a:bodyPr/>
          <a:lstStyle/>
          <a:p>
            <a:fld id="{D8AA9056-97C1-4FAA-939E-7CDB21D40510}" type="slidenum">
              <a:rPr lang="it-IT" smtClean="0"/>
              <a:t>3</a:t>
            </a:fld>
            <a:endParaRPr lang="it-IT"/>
          </a:p>
        </p:txBody>
      </p:sp>
    </p:spTree>
    <p:extLst>
      <p:ext uri="{BB962C8B-B14F-4D97-AF65-F5344CB8AC3E}">
        <p14:creationId xmlns:p14="http://schemas.microsoft.com/office/powerpoint/2010/main" val="4050646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Segnaposto note 2"/>
              <p:cNvSpPr>
                <a:spLocks noGrp="1"/>
              </p:cNvSpPr>
              <p:nvPr>
                <p:ph type="body" idx="1"/>
              </p:nvPr>
            </p:nvSpPr>
            <p:spPr/>
            <p:txBody>
              <a:bodyPr/>
              <a:lstStyle/>
              <a:p>
                <a:r>
                  <a:rPr lang="it-IT" dirty="0" smtClean="0"/>
                  <a:t>H2S:</a:t>
                </a:r>
              </a:p>
              <a:p>
                <a:r>
                  <a:rPr lang="it-IT" sz="1200" dirty="0" smtClean="0">
                    <a:latin typeface="Century" panose="02040604050505020304" pitchFamily="18" charset="0"/>
                  </a:rPr>
                  <a:t>Le 50 ore con i livelli di acido solfidrico maggiore, secondo il sensore H2S, sono le ore pomeridiane comprese dalle 14:00 alle 21:00, il 92% delle quali sono state registrate durante i mesi estivi. Mentre l’88% dei livelli più bassi si sono verificati nell’arco temporale che va da 00:00 alle 12:00, nei mesi primaverili per 94%</a:t>
                </a:r>
              </a:p>
              <a:p>
                <a:endParaRPr lang="it-IT" sz="1200" dirty="0" smtClean="0">
                  <a:latin typeface="Century" panose="02040604050505020304" pitchFamily="18" charset="0"/>
                </a:endParaRPr>
              </a:p>
              <a:p>
                <a:r>
                  <a:rPr lang="it-IT" dirty="0" smtClean="0"/>
                  <a:t>H2SJ:</a:t>
                </a:r>
              </a:p>
              <a:p>
                <a:r>
                  <a:rPr lang="it-IT" dirty="0" smtClean="0">
                    <a:latin typeface="Century" panose="02040604050505020304" pitchFamily="18" charset="0"/>
                  </a:rPr>
                  <a:t>Per il sensore H2SJ le 50 ore con il livello medio di acido solfidrico più alto definiscono un </a:t>
                </a:r>
                <a:r>
                  <a:rPr lang="it-IT" dirty="0" err="1">
                    <a:latin typeface="Century" panose="02040604050505020304" pitchFamily="18" charset="0"/>
                  </a:rPr>
                  <a:t>range</a:t>
                </a:r>
                <a:r>
                  <a:rPr lang="it-IT" dirty="0">
                    <a:latin typeface="Century" panose="02040604050505020304" pitchFamily="18" charset="0"/>
                  </a:rPr>
                  <a:t> di valori compreso tra </a:t>
                </a:r>
                <a:r>
                  <a:rPr lang="it-IT" dirty="0" smtClean="0">
                    <a:latin typeface="Century" panose="02040604050505020304" pitchFamily="18" charset="0"/>
                  </a:rPr>
                  <a:t>11,68</a:t>
                </a:r>
                <a14:m>
                  <m:oMath xmlns:m="http://schemas.openxmlformats.org/officeDocument/2006/math">
                    <m:f>
                      <m:fPr>
                        <m:type m:val="lin"/>
                        <m:ctrlPr>
                          <a:rPr lang="it-IT" i="1">
                            <a:latin typeface="Cambria Math" panose="02040503050406030204" pitchFamily="18" charset="0"/>
                          </a:rPr>
                        </m:ctrlPr>
                      </m:fPr>
                      <m:num>
                        <m:r>
                          <a:rPr lang="it-IT" i="1">
                            <a:latin typeface="Cambria Math" panose="02040503050406030204" pitchFamily="18" charset="0"/>
                          </a:rPr>
                          <m:t>µ</m:t>
                        </m:r>
                        <m:r>
                          <a:rPr lang="it-IT" i="1">
                            <a:latin typeface="Cambria Math" panose="02040503050406030204" pitchFamily="18" charset="0"/>
                          </a:rPr>
                          <m:t>𝑔</m:t>
                        </m:r>
                      </m:num>
                      <m:den>
                        <m:sSup>
                          <m:sSupPr>
                            <m:ctrlPr>
                              <a:rPr lang="it-IT" i="1">
                                <a:latin typeface="Cambria Math" panose="02040503050406030204" pitchFamily="18" charset="0"/>
                              </a:rPr>
                            </m:ctrlPr>
                          </m:sSupPr>
                          <m:e>
                            <m:r>
                              <a:rPr lang="it-IT" i="1">
                                <a:latin typeface="Cambria Math" panose="02040503050406030204" pitchFamily="18" charset="0"/>
                              </a:rPr>
                              <m:t>𝑚</m:t>
                            </m:r>
                          </m:e>
                          <m:sup>
                            <m:r>
                              <a:rPr lang="it-IT" i="1">
                                <a:latin typeface="Cambria Math" panose="02040503050406030204" pitchFamily="18" charset="0"/>
                              </a:rPr>
                              <m:t>3</m:t>
                            </m:r>
                          </m:sup>
                        </m:sSup>
                      </m:den>
                    </m:f>
                  </m:oMath>
                </a14:m>
                <a:r>
                  <a:rPr lang="it-IT" dirty="0">
                    <a:latin typeface="Century" panose="02040604050505020304" pitchFamily="18" charset="0"/>
                  </a:rPr>
                  <a:t> a 26,38</a:t>
                </a:r>
                <a14:m>
                  <m:oMath xmlns:m="http://schemas.openxmlformats.org/officeDocument/2006/math">
                    <m:f>
                      <m:fPr>
                        <m:type m:val="lin"/>
                        <m:ctrlPr>
                          <a:rPr lang="it-IT" i="1">
                            <a:latin typeface="Cambria Math" panose="02040503050406030204" pitchFamily="18" charset="0"/>
                          </a:rPr>
                        </m:ctrlPr>
                      </m:fPr>
                      <m:num>
                        <m:r>
                          <a:rPr lang="it-IT" i="1">
                            <a:latin typeface="Cambria Math" panose="02040503050406030204" pitchFamily="18" charset="0"/>
                          </a:rPr>
                          <m:t>µ</m:t>
                        </m:r>
                        <m:r>
                          <a:rPr lang="it-IT" i="1">
                            <a:latin typeface="Cambria Math" panose="02040503050406030204" pitchFamily="18" charset="0"/>
                          </a:rPr>
                          <m:t>𝑔</m:t>
                        </m:r>
                      </m:num>
                      <m:den>
                        <m:sSup>
                          <m:sSupPr>
                            <m:ctrlPr>
                              <a:rPr lang="it-IT" i="1">
                                <a:latin typeface="Cambria Math" panose="02040503050406030204" pitchFamily="18" charset="0"/>
                              </a:rPr>
                            </m:ctrlPr>
                          </m:sSupPr>
                          <m:e>
                            <m:r>
                              <a:rPr lang="it-IT" i="1">
                                <a:latin typeface="Cambria Math" panose="02040503050406030204" pitchFamily="18" charset="0"/>
                              </a:rPr>
                              <m:t>𝑚</m:t>
                            </m:r>
                          </m:e>
                          <m:sup>
                            <m:r>
                              <a:rPr lang="it-IT" i="1">
                                <a:latin typeface="Cambria Math" panose="02040503050406030204" pitchFamily="18" charset="0"/>
                              </a:rPr>
                              <m:t>3</m:t>
                            </m:r>
                          </m:sup>
                        </m:sSup>
                      </m:den>
                    </m:f>
                    <m:r>
                      <a:rPr lang="it-IT">
                        <a:latin typeface="Cambria Math" panose="02040503050406030204" pitchFamily="18" charset="0"/>
                      </a:rPr>
                      <m:t>,</m:t>
                    </m:r>
                  </m:oMath>
                </a14:m>
                <a:r>
                  <a:rPr lang="it-IT" dirty="0">
                    <a:latin typeface="Century" panose="02040604050505020304" pitchFamily="18" charset="0"/>
                  </a:rPr>
                  <a:t> mentre quelle in cui si è registrato il livello medio più basso assumono valori che ricadono tra 0,208</a:t>
                </a:r>
                <a14:m>
                  <m:oMath xmlns:m="http://schemas.openxmlformats.org/officeDocument/2006/math">
                    <m:f>
                      <m:fPr>
                        <m:type m:val="lin"/>
                        <m:ctrlPr>
                          <a:rPr lang="it-IT" i="1">
                            <a:latin typeface="Cambria Math" panose="02040503050406030204" pitchFamily="18" charset="0"/>
                          </a:rPr>
                        </m:ctrlPr>
                      </m:fPr>
                      <m:num>
                        <m:r>
                          <a:rPr lang="it-IT" i="1">
                            <a:latin typeface="Cambria Math" panose="02040503050406030204" pitchFamily="18" charset="0"/>
                          </a:rPr>
                          <m:t>µ</m:t>
                        </m:r>
                        <m:r>
                          <a:rPr lang="it-IT" i="1">
                            <a:latin typeface="Cambria Math" panose="02040503050406030204" pitchFamily="18" charset="0"/>
                          </a:rPr>
                          <m:t>𝑔</m:t>
                        </m:r>
                      </m:num>
                      <m:den>
                        <m:sSup>
                          <m:sSupPr>
                            <m:ctrlPr>
                              <a:rPr lang="it-IT" i="1">
                                <a:latin typeface="Cambria Math" panose="02040503050406030204" pitchFamily="18" charset="0"/>
                              </a:rPr>
                            </m:ctrlPr>
                          </m:sSupPr>
                          <m:e>
                            <m:r>
                              <a:rPr lang="it-IT" i="1">
                                <a:latin typeface="Cambria Math" panose="02040503050406030204" pitchFamily="18" charset="0"/>
                              </a:rPr>
                              <m:t>𝑚</m:t>
                            </m:r>
                          </m:e>
                          <m:sup>
                            <m:r>
                              <a:rPr lang="it-IT" i="1">
                                <a:latin typeface="Cambria Math" panose="02040503050406030204" pitchFamily="18" charset="0"/>
                              </a:rPr>
                              <m:t>3</m:t>
                            </m:r>
                          </m:sup>
                        </m:sSup>
                      </m:den>
                    </m:f>
                  </m:oMath>
                </a14:m>
                <a:r>
                  <a:rPr lang="it-IT" dirty="0">
                    <a:latin typeface="Century" panose="02040604050505020304" pitchFamily="18" charset="0"/>
                  </a:rPr>
                  <a:t> e 0,441</a:t>
                </a:r>
                <a14:m>
                  <m:oMath xmlns:m="http://schemas.openxmlformats.org/officeDocument/2006/math">
                    <m:f>
                      <m:fPr>
                        <m:type m:val="lin"/>
                        <m:ctrlPr>
                          <a:rPr lang="it-IT" i="1">
                            <a:latin typeface="Cambria Math" panose="02040503050406030204" pitchFamily="18" charset="0"/>
                          </a:rPr>
                        </m:ctrlPr>
                      </m:fPr>
                      <m:num>
                        <m:r>
                          <a:rPr lang="it-IT" i="1">
                            <a:latin typeface="Cambria Math" panose="02040503050406030204" pitchFamily="18" charset="0"/>
                          </a:rPr>
                          <m:t>µ</m:t>
                        </m:r>
                        <m:r>
                          <a:rPr lang="it-IT" i="1">
                            <a:latin typeface="Cambria Math" panose="02040503050406030204" pitchFamily="18" charset="0"/>
                          </a:rPr>
                          <m:t>𝑔</m:t>
                        </m:r>
                      </m:num>
                      <m:den>
                        <m:sSup>
                          <m:sSupPr>
                            <m:ctrlPr>
                              <a:rPr lang="it-IT" i="1">
                                <a:latin typeface="Cambria Math" panose="02040503050406030204" pitchFamily="18" charset="0"/>
                              </a:rPr>
                            </m:ctrlPr>
                          </m:sSupPr>
                          <m:e>
                            <m:r>
                              <a:rPr lang="it-IT" i="1">
                                <a:latin typeface="Cambria Math" panose="02040503050406030204" pitchFamily="18" charset="0"/>
                              </a:rPr>
                              <m:t>𝑚</m:t>
                            </m:r>
                          </m:e>
                          <m:sup>
                            <m:r>
                              <a:rPr lang="it-IT" i="1">
                                <a:latin typeface="Cambria Math" panose="02040503050406030204" pitchFamily="18" charset="0"/>
                              </a:rPr>
                              <m:t>3</m:t>
                            </m:r>
                          </m:sup>
                        </m:sSup>
                      </m:den>
                    </m:f>
                  </m:oMath>
                </a14:m>
                <a:endParaRPr lang="it-IT" dirty="0" smtClean="0"/>
              </a:p>
              <a:p>
                <a:endParaRPr lang="it-IT" dirty="0" smtClean="0"/>
              </a:p>
              <a:p>
                <a:endParaRPr lang="it-IT" dirty="0" smtClean="0"/>
              </a:p>
              <a:p>
                <a:r>
                  <a:rPr lang="it-IT" dirty="0" smtClean="0"/>
                  <a:t>VOC:</a:t>
                </a:r>
              </a:p>
              <a:p>
                <a:pPr marL="0" marR="0" lvl="0" indent="0" algn="l" defTabSz="914400" rtl="0" eaLnBrk="1" fontAlgn="auto" latinLnBrk="0" hangingPunct="1">
                  <a:lnSpc>
                    <a:spcPct val="100000"/>
                  </a:lnSpc>
                  <a:spcBef>
                    <a:spcPts val="0"/>
                  </a:spcBef>
                  <a:spcAft>
                    <a:spcPts val="0"/>
                  </a:spcAft>
                  <a:buClrTx/>
                  <a:buSzTx/>
                  <a:buFontTx/>
                  <a:buNone/>
                  <a:tabLst/>
                  <a:defRPr/>
                </a:pPr>
                <a:r>
                  <a:rPr lang="it-IT" dirty="0" smtClean="0">
                    <a:latin typeface="Century" panose="02040604050505020304" pitchFamily="18" charset="0"/>
                  </a:rPr>
                  <a:t>Le </a:t>
                </a:r>
                <a:r>
                  <a:rPr lang="it-IT" dirty="0">
                    <a:latin typeface="Century" panose="02040604050505020304" pitchFamily="18" charset="0"/>
                  </a:rPr>
                  <a:t>ore in cui è stato registrato il più alto livello medio di VOC, per il sensore VOC, sono comprese in un arco temporale che va dalle 10:00 alle 16:00, con valori compresi tra 0,92 </a:t>
                </a:r>
                <a:r>
                  <a:rPr lang="it-IT" dirty="0" err="1">
                    <a:latin typeface="Century" panose="02040604050505020304" pitchFamily="18" charset="0"/>
                  </a:rPr>
                  <a:t>ppm</a:t>
                </a:r>
                <a:r>
                  <a:rPr lang="it-IT" dirty="0">
                    <a:latin typeface="Century" panose="02040604050505020304" pitchFamily="18" charset="0"/>
                  </a:rPr>
                  <a:t> e 1,4</a:t>
                </a:r>
                <a14:m>
                  <m:oMath xmlns:m="http://schemas.openxmlformats.org/officeDocument/2006/math">
                    <m:r>
                      <a:rPr lang="it-IT" dirty="0">
                        <a:latin typeface="Cambria Math" panose="02040503050406030204" pitchFamily="18" charset="0"/>
                      </a:rPr>
                      <m:t> </m:t>
                    </m:r>
                    <m:r>
                      <m:rPr>
                        <m:nor/>
                      </m:rPr>
                      <a:rPr lang="it-IT" dirty="0">
                        <a:latin typeface="Century" panose="02040604050505020304" pitchFamily="18" charset="0"/>
                      </a:rPr>
                      <m:t>ppm</m:t>
                    </m:r>
                    <m:r>
                      <a:rPr lang="it-IT" sz="1400">
                        <a:latin typeface="Cambria Math" panose="02040503050406030204" pitchFamily="18" charset="0"/>
                      </a:rPr>
                      <m:t>.</m:t>
                    </m:r>
                  </m:oMath>
                </a14:m>
                <a:r>
                  <a:rPr lang="it-IT" dirty="0">
                    <a:latin typeface="Century" panose="02040604050505020304" pitchFamily="18" charset="0"/>
                  </a:rPr>
                  <a:t> I livelli più bassi rientrato in un intervallo di valori che va da 0,150 </a:t>
                </a:r>
                <a:r>
                  <a:rPr lang="it-IT" dirty="0" err="1">
                    <a:latin typeface="Century" panose="02040604050505020304" pitchFamily="18" charset="0"/>
                  </a:rPr>
                  <a:t>ppm</a:t>
                </a:r>
                <a:r>
                  <a:rPr lang="it-IT" dirty="0">
                    <a:latin typeface="Century" panose="02040604050505020304" pitchFamily="18" charset="0"/>
                  </a:rPr>
                  <a:t> e 0,188 </a:t>
                </a:r>
                <a:r>
                  <a:rPr lang="it-IT" dirty="0" err="1" smtClean="0">
                    <a:latin typeface="Century" panose="02040604050505020304" pitchFamily="18" charset="0"/>
                  </a:rPr>
                  <a:t>ppm</a:t>
                </a:r>
                <a:endParaRPr lang="it-IT" dirty="0" smtClean="0">
                  <a:latin typeface="Century" panose="020406040505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smtClean="0">
                  <a:latin typeface="Century" panose="020406040505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it-IT" dirty="0" smtClean="0">
                    <a:latin typeface="Century" panose="02040604050505020304" pitchFamily="18" charset="0"/>
                  </a:rPr>
                  <a:t>PIDVOC:</a:t>
                </a:r>
              </a:p>
              <a:p>
                <a:pPr marL="0" marR="0" lvl="0" indent="0" algn="l" defTabSz="914400" rtl="0" eaLnBrk="1" fontAlgn="auto" latinLnBrk="0" hangingPunct="1">
                  <a:lnSpc>
                    <a:spcPct val="100000"/>
                  </a:lnSpc>
                  <a:spcBef>
                    <a:spcPts val="0"/>
                  </a:spcBef>
                  <a:spcAft>
                    <a:spcPts val="0"/>
                  </a:spcAft>
                  <a:buClrTx/>
                  <a:buSzTx/>
                  <a:buFontTx/>
                  <a:buNone/>
                  <a:tabLst/>
                  <a:defRPr/>
                </a:pPr>
                <a:r>
                  <a:rPr lang="it-IT" dirty="0" smtClean="0">
                    <a:latin typeface="Century" panose="02040604050505020304" pitchFamily="18" charset="0"/>
                  </a:rPr>
                  <a:t>Per il sensore PIDVOC, durante le 50 ore con il più alto livello medio di benzene quest’ultimo assume un valore massimo di 1226,91 </a:t>
                </a:r>
                <a:r>
                  <a:rPr lang="it-IT" dirty="0" err="1" smtClean="0">
                    <a:latin typeface="Century" panose="02040604050505020304" pitchFamily="18" charset="0"/>
                  </a:rPr>
                  <a:t>ppb</a:t>
                </a:r>
                <a:r>
                  <a:rPr lang="it-IT" dirty="0" smtClean="0">
                    <a:latin typeface="Century" panose="02040604050505020304" pitchFamily="18" charset="0"/>
                  </a:rPr>
                  <a:t> ed un valore minimo di 547,72 </a:t>
                </a:r>
                <a:r>
                  <a:rPr lang="it-IT" dirty="0" err="1" smtClean="0">
                    <a:latin typeface="Century" panose="02040604050505020304" pitchFamily="18" charset="0"/>
                  </a:rPr>
                  <a:t>ppb</a:t>
                </a:r>
                <a:r>
                  <a:rPr lang="it-IT" dirty="0" smtClean="0">
                    <a:latin typeface="Century" panose="02040604050505020304" pitchFamily="18" charset="0"/>
                  </a:rPr>
                  <a:t>. Mentre i livelli medi di benzene più bassi registrati sono compresi tra 43,54 </a:t>
                </a:r>
                <a:r>
                  <a:rPr lang="it-IT" dirty="0" err="1" smtClean="0">
                    <a:latin typeface="Century" panose="02040604050505020304" pitchFamily="18" charset="0"/>
                  </a:rPr>
                  <a:t>ppb</a:t>
                </a:r>
                <a:r>
                  <a:rPr lang="it-IT" dirty="0" smtClean="0">
                    <a:latin typeface="Century" panose="02040604050505020304" pitchFamily="18" charset="0"/>
                  </a:rPr>
                  <a:t> e 53,97 </a:t>
                </a:r>
                <a:r>
                  <a:rPr lang="it-IT" dirty="0" err="1" smtClean="0">
                    <a:latin typeface="Century" panose="02040604050505020304" pitchFamily="18" charset="0"/>
                  </a:rPr>
                  <a:t>ppb</a:t>
                </a:r>
                <a:r>
                  <a:rPr lang="it-IT" dirty="0" smtClean="0">
                    <a:latin typeface="Century" panose="02040604050505020304" pitchFamily="18"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it-IT" sz="1633" dirty="0">
                  <a:latin typeface="Century" panose="02040604050505020304" pitchFamily="18" charset="0"/>
                </a:endParaRPr>
              </a:p>
              <a:p>
                <a:endParaRPr lang="it-IT" dirty="0"/>
              </a:p>
            </p:txBody>
          </p:sp>
        </mc:Choice>
        <mc:Fallback xmlns="">
          <p:sp>
            <p:nvSpPr>
              <p:cNvPr id="3" name="Segnaposto note 2"/>
              <p:cNvSpPr>
                <a:spLocks noGrp="1"/>
              </p:cNvSpPr>
              <p:nvPr>
                <p:ph type="body" idx="1"/>
              </p:nvPr>
            </p:nvSpPr>
            <p:spPr/>
            <p:txBody>
              <a:bodyPr/>
              <a:lstStyle/>
              <a:p>
                <a:r>
                  <a:rPr lang="it-IT" dirty="0" smtClean="0"/>
                  <a:t>H2S:</a:t>
                </a:r>
              </a:p>
              <a:p>
                <a:r>
                  <a:rPr lang="it-IT" sz="1200" dirty="0" smtClean="0">
                    <a:latin typeface="Century" panose="02040604050505020304" pitchFamily="18" charset="0"/>
                  </a:rPr>
                  <a:t>Le 50 ore con i livelli di acido solfidrico maggiore, secondo il sensore H2S, sono le ore pomeridiane comprese dalle 14:00 alle 21:00, il 92% delle quali sono state registrate durante i mesi estivi. Mentre l’88% dei livelli più bassi si sono verificati nell’arco temporale che va da 00:00 alle 12:00, nei mesi primaverili per 94%</a:t>
                </a:r>
              </a:p>
              <a:p>
                <a:endParaRPr lang="it-IT" sz="1200" dirty="0" smtClean="0">
                  <a:latin typeface="Century" panose="02040604050505020304" pitchFamily="18" charset="0"/>
                </a:endParaRPr>
              </a:p>
              <a:p>
                <a:r>
                  <a:rPr lang="it-IT" dirty="0" smtClean="0"/>
                  <a:t>H2SJ:</a:t>
                </a:r>
              </a:p>
              <a:p>
                <a:r>
                  <a:rPr lang="it-IT" dirty="0" smtClean="0">
                    <a:latin typeface="Century" panose="02040604050505020304" pitchFamily="18" charset="0"/>
                  </a:rPr>
                  <a:t>Per il sensore H2SJ le 50 ore con il livello medio di acido solfidrico più alto definiscono un </a:t>
                </a:r>
                <a:r>
                  <a:rPr lang="it-IT" dirty="0" err="1">
                    <a:latin typeface="Century" panose="02040604050505020304" pitchFamily="18" charset="0"/>
                  </a:rPr>
                  <a:t>range</a:t>
                </a:r>
                <a:r>
                  <a:rPr lang="it-IT" dirty="0">
                    <a:latin typeface="Century" panose="02040604050505020304" pitchFamily="18" charset="0"/>
                  </a:rPr>
                  <a:t> di valori compreso tra </a:t>
                </a:r>
                <a:r>
                  <a:rPr lang="it-IT" dirty="0" smtClean="0">
                    <a:latin typeface="Century" panose="02040604050505020304" pitchFamily="18" charset="0"/>
                  </a:rPr>
                  <a:t>11,68</a:t>
                </a:r>
                <a:r>
                  <a:rPr lang="it-IT" i="0">
                    <a:latin typeface="Cambria Math" panose="02040503050406030204" pitchFamily="18" charset="0"/>
                  </a:rPr>
                  <a:t>〖µ𝑔〗∕𝑚^3 </a:t>
                </a:r>
                <a:r>
                  <a:rPr lang="it-IT" dirty="0">
                    <a:latin typeface="Century" panose="02040604050505020304" pitchFamily="18" charset="0"/>
                  </a:rPr>
                  <a:t> a 26,38</a:t>
                </a:r>
                <a:r>
                  <a:rPr lang="it-IT" i="0">
                    <a:latin typeface="Cambria Math" panose="02040503050406030204" pitchFamily="18" charset="0"/>
                  </a:rPr>
                  <a:t>〖µ𝑔〗∕𝑚^3 ,</a:t>
                </a:r>
                <a:r>
                  <a:rPr lang="it-IT" dirty="0">
                    <a:latin typeface="Century" panose="02040604050505020304" pitchFamily="18" charset="0"/>
                  </a:rPr>
                  <a:t> mentre quelle in cui si è registrato il livello medio più basso assumono valori che ricadono tra 0,208</a:t>
                </a:r>
                <a:r>
                  <a:rPr lang="it-IT" i="0">
                    <a:latin typeface="Cambria Math" panose="02040503050406030204" pitchFamily="18" charset="0"/>
                  </a:rPr>
                  <a:t>〖µ𝑔〗∕𝑚^3 </a:t>
                </a:r>
                <a:r>
                  <a:rPr lang="it-IT" dirty="0">
                    <a:latin typeface="Century" panose="02040604050505020304" pitchFamily="18" charset="0"/>
                  </a:rPr>
                  <a:t> e 0,441</a:t>
                </a:r>
                <a:r>
                  <a:rPr lang="it-IT" i="0">
                    <a:latin typeface="Cambria Math" panose="02040503050406030204" pitchFamily="18" charset="0"/>
                  </a:rPr>
                  <a:t>〖µ𝑔〗∕𝑚^3 </a:t>
                </a:r>
                <a:endParaRPr lang="it-IT" dirty="0" smtClean="0"/>
              </a:p>
              <a:p>
                <a:endParaRPr lang="it-IT" dirty="0" smtClean="0"/>
              </a:p>
              <a:p>
                <a:endParaRPr lang="it-IT" dirty="0" smtClean="0"/>
              </a:p>
              <a:p>
                <a:r>
                  <a:rPr lang="it-IT" dirty="0" smtClean="0"/>
                  <a:t>VOC:</a:t>
                </a:r>
              </a:p>
              <a:p>
                <a:pPr marL="0" marR="0" lvl="0" indent="0" algn="l" defTabSz="914400" rtl="0" eaLnBrk="1" fontAlgn="auto" latinLnBrk="0" hangingPunct="1">
                  <a:lnSpc>
                    <a:spcPct val="100000"/>
                  </a:lnSpc>
                  <a:spcBef>
                    <a:spcPts val="0"/>
                  </a:spcBef>
                  <a:spcAft>
                    <a:spcPts val="0"/>
                  </a:spcAft>
                  <a:buClrTx/>
                  <a:buSzTx/>
                  <a:buFontTx/>
                  <a:buNone/>
                  <a:tabLst/>
                  <a:defRPr/>
                </a:pPr>
                <a:r>
                  <a:rPr lang="it-IT" dirty="0" smtClean="0">
                    <a:latin typeface="Century" panose="02040604050505020304" pitchFamily="18" charset="0"/>
                  </a:rPr>
                  <a:t>Le </a:t>
                </a:r>
                <a:r>
                  <a:rPr lang="it-IT" dirty="0">
                    <a:latin typeface="Century" panose="02040604050505020304" pitchFamily="18" charset="0"/>
                  </a:rPr>
                  <a:t>ore in cui è stato registrato il più alto livello medio di VOC, per il sensore VOC, sono comprese in un arco temporale che va dalle 10:00 alle 16:00, con valori compresi tra 0,92 </a:t>
                </a:r>
                <a:r>
                  <a:rPr lang="it-IT" dirty="0" err="1">
                    <a:latin typeface="Century" panose="02040604050505020304" pitchFamily="18" charset="0"/>
                  </a:rPr>
                  <a:t>ppm</a:t>
                </a:r>
                <a:r>
                  <a:rPr lang="it-IT" dirty="0">
                    <a:latin typeface="Century" panose="02040604050505020304" pitchFamily="18" charset="0"/>
                  </a:rPr>
                  <a:t> e 1,4</a:t>
                </a:r>
                <a:r>
                  <a:rPr lang="it-IT" i="0" dirty="0">
                    <a:latin typeface="Cambria Math" panose="02040503050406030204" pitchFamily="18" charset="0"/>
                  </a:rPr>
                  <a:t> "ppm</a:t>
                </a:r>
                <a:r>
                  <a:rPr lang="it-IT" sz="1400" i="0">
                    <a:latin typeface="Cambria Math" panose="02040503050406030204" pitchFamily="18" charset="0"/>
                  </a:rPr>
                  <a:t>".</a:t>
                </a:r>
                <a:r>
                  <a:rPr lang="it-IT" dirty="0">
                    <a:latin typeface="Century" panose="02040604050505020304" pitchFamily="18" charset="0"/>
                  </a:rPr>
                  <a:t> I livelli più bassi rientrato in un intervallo di valori che va da 0,150 </a:t>
                </a:r>
                <a:r>
                  <a:rPr lang="it-IT" dirty="0" err="1">
                    <a:latin typeface="Century" panose="02040604050505020304" pitchFamily="18" charset="0"/>
                  </a:rPr>
                  <a:t>ppm</a:t>
                </a:r>
                <a:r>
                  <a:rPr lang="it-IT" dirty="0">
                    <a:latin typeface="Century" panose="02040604050505020304" pitchFamily="18" charset="0"/>
                  </a:rPr>
                  <a:t> e 0,188 </a:t>
                </a:r>
                <a:r>
                  <a:rPr lang="it-IT" dirty="0" err="1" smtClean="0">
                    <a:latin typeface="Century" panose="02040604050505020304" pitchFamily="18" charset="0"/>
                  </a:rPr>
                  <a:t>ppm</a:t>
                </a:r>
                <a:endParaRPr lang="it-IT" dirty="0" smtClean="0">
                  <a:latin typeface="Century" panose="020406040505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smtClean="0">
                  <a:latin typeface="Century" panose="020406040505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it-IT" dirty="0" smtClean="0">
                    <a:latin typeface="Century" panose="02040604050505020304" pitchFamily="18" charset="0"/>
                  </a:rPr>
                  <a:t>PIDVOC:</a:t>
                </a:r>
              </a:p>
              <a:p>
                <a:pPr marL="0" marR="0" lvl="0" indent="0" algn="l" defTabSz="914400" rtl="0" eaLnBrk="1" fontAlgn="auto" latinLnBrk="0" hangingPunct="1">
                  <a:lnSpc>
                    <a:spcPct val="100000"/>
                  </a:lnSpc>
                  <a:spcBef>
                    <a:spcPts val="0"/>
                  </a:spcBef>
                  <a:spcAft>
                    <a:spcPts val="0"/>
                  </a:spcAft>
                  <a:buClrTx/>
                  <a:buSzTx/>
                  <a:buFontTx/>
                  <a:buNone/>
                  <a:tabLst/>
                  <a:defRPr/>
                </a:pPr>
                <a:r>
                  <a:rPr lang="it-IT" dirty="0" smtClean="0">
                    <a:latin typeface="Century" panose="02040604050505020304" pitchFamily="18" charset="0"/>
                  </a:rPr>
                  <a:t>Per il sensore PIDVOC, durante le 50 ore con il più alto livello medio di benzene quest’ultimo assume un valore massimo di 1226,91 </a:t>
                </a:r>
                <a:r>
                  <a:rPr lang="it-IT" dirty="0" err="1" smtClean="0">
                    <a:latin typeface="Century" panose="02040604050505020304" pitchFamily="18" charset="0"/>
                  </a:rPr>
                  <a:t>ppb</a:t>
                </a:r>
                <a:r>
                  <a:rPr lang="it-IT" dirty="0" smtClean="0">
                    <a:latin typeface="Century" panose="02040604050505020304" pitchFamily="18" charset="0"/>
                  </a:rPr>
                  <a:t> ed un valore minimo di 547,72 </a:t>
                </a:r>
                <a:r>
                  <a:rPr lang="it-IT" dirty="0" err="1" smtClean="0">
                    <a:latin typeface="Century" panose="02040604050505020304" pitchFamily="18" charset="0"/>
                  </a:rPr>
                  <a:t>ppb</a:t>
                </a:r>
                <a:r>
                  <a:rPr lang="it-IT" dirty="0" smtClean="0">
                    <a:latin typeface="Century" panose="02040604050505020304" pitchFamily="18" charset="0"/>
                  </a:rPr>
                  <a:t>. Mentre i livelli medi di benzene più bassi registrati sono compresi tra 43,54 </a:t>
                </a:r>
                <a:r>
                  <a:rPr lang="it-IT" dirty="0" err="1" smtClean="0">
                    <a:latin typeface="Century" panose="02040604050505020304" pitchFamily="18" charset="0"/>
                  </a:rPr>
                  <a:t>ppb</a:t>
                </a:r>
                <a:r>
                  <a:rPr lang="it-IT" dirty="0" smtClean="0">
                    <a:latin typeface="Century" panose="02040604050505020304" pitchFamily="18" charset="0"/>
                  </a:rPr>
                  <a:t> e 53,97 </a:t>
                </a:r>
                <a:r>
                  <a:rPr lang="it-IT" dirty="0" err="1" smtClean="0">
                    <a:latin typeface="Century" panose="02040604050505020304" pitchFamily="18" charset="0"/>
                  </a:rPr>
                  <a:t>ppb</a:t>
                </a:r>
                <a:r>
                  <a:rPr lang="it-IT" dirty="0" smtClean="0">
                    <a:latin typeface="Century" panose="02040604050505020304" pitchFamily="18"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it-IT" sz="1633" dirty="0">
                  <a:latin typeface="Century" panose="02040604050505020304" pitchFamily="18" charset="0"/>
                </a:endParaRPr>
              </a:p>
              <a:p>
                <a:endParaRPr lang="it-IT" dirty="0"/>
              </a:p>
            </p:txBody>
          </p:sp>
        </mc:Fallback>
      </mc:AlternateContent>
      <p:sp>
        <p:nvSpPr>
          <p:cNvPr id="4" name="Segnaposto numero diapositiva 3"/>
          <p:cNvSpPr>
            <a:spLocks noGrp="1"/>
          </p:cNvSpPr>
          <p:nvPr>
            <p:ph type="sldNum" sz="quarter" idx="10"/>
          </p:nvPr>
        </p:nvSpPr>
        <p:spPr/>
        <p:txBody>
          <a:bodyPr/>
          <a:lstStyle/>
          <a:p>
            <a:fld id="{D8AA9056-97C1-4FAA-939E-7CDB21D40510}" type="slidenum">
              <a:rPr lang="it-IT" smtClean="0"/>
              <a:t>4</a:t>
            </a:fld>
            <a:endParaRPr lang="it-IT"/>
          </a:p>
        </p:txBody>
      </p:sp>
    </p:spTree>
    <p:extLst>
      <p:ext uri="{BB962C8B-B14F-4D97-AF65-F5344CB8AC3E}">
        <p14:creationId xmlns:p14="http://schemas.microsoft.com/office/powerpoint/2010/main" val="3288338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D8AA9056-97C1-4FAA-939E-7CDB21D40510}" type="slidenum">
              <a:rPr lang="it-IT" smtClean="0"/>
              <a:t>5</a:t>
            </a:fld>
            <a:endParaRPr lang="it-IT"/>
          </a:p>
        </p:txBody>
      </p:sp>
    </p:spTree>
    <p:extLst>
      <p:ext uri="{BB962C8B-B14F-4D97-AF65-F5344CB8AC3E}">
        <p14:creationId xmlns:p14="http://schemas.microsoft.com/office/powerpoint/2010/main" val="2932413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D8AA9056-97C1-4FAA-939E-7CDB21D40510}" type="slidenum">
              <a:rPr lang="it-IT" smtClean="0"/>
              <a:t>10</a:t>
            </a:fld>
            <a:endParaRPr lang="it-IT"/>
          </a:p>
        </p:txBody>
      </p:sp>
    </p:spTree>
    <p:extLst>
      <p:ext uri="{BB962C8B-B14F-4D97-AF65-F5344CB8AC3E}">
        <p14:creationId xmlns:p14="http://schemas.microsoft.com/office/powerpoint/2010/main" val="27878732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D8AA9056-97C1-4FAA-939E-7CDB21D40510}" type="slidenum">
              <a:rPr lang="it-IT" smtClean="0"/>
              <a:t>11</a:t>
            </a:fld>
            <a:endParaRPr lang="it-IT"/>
          </a:p>
        </p:txBody>
      </p:sp>
    </p:spTree>
    <p:extLst>
      <p:ext uri="{BB962C8B-B14F-4D97-AF65-F5344CB8AC3E}">
        <p14:creationId xmlns:p14="http://schemas.microsoft.com/office/powerpoint/2010/main" val="684148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D8AA9056-97C1-4FAA-939E-7CDB21D40510}" type="slidenum">
              <a:rPr lang="it-IT" smtClean="0"/>
              <a:t>18</a:t>
            </a:fld>
            <a:endParaRPr lang="it-IT"/>
          </a:p>
        </p:txBody>
      </p:sp>
    </p:spTree>
    <p:extLst>
      <p:ext uri="{BB962C8B-B14F-4D97-AF65-F5344CB8AC3E}">
        <p14:creationId xmlns:p14="http://schemas.microsoft.com/office/powerpoint/2010/main" val="1881595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p:spPr>
        <p:txBody>
          <a:bodyPr anchor="b"/>
          <a:lstStyle>
            <a:lvl1pPr algn="ctr">
              <a:defRPr sz="6000"/>
            </a:lvl1pPr>
          </a:lstStyle>
          <a:p>
            <a:r>
              <a:rPr lang="it-IT" smtClean="0"/>
              <a:t>Fare clic per modificare lo stile del titolo</a:t>
            </a:r>
            <a:endParaRPr lang="it-IT"/>
          </a:p>
        </p:txBody>
      </p:sp>
      <p:sp>
        <p:nvSpPr>
          <p:cNvPr id="3" name="Sottotito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smtClean="0"/>
              <a:t>Fare clic per modificare lo stile del sottotitolo dello schema</a:t>
            </a:r>
            <a:endParaRPr lang="it-IT"/>
          </a:p>
        </p:txBody>
      </p:sp>
      <p:sp>
        <p:nvSpPr>
          <p:cNvPr id="4" name="Segnaposto data 3"/>
          <p:cNvSpPr>
            <a:spLocks noGrp="1"/>
          </p:cNvSpPr>
          <p:nvPr>
            <p:ph type="dt" sz="half" idx="10"/>
          </p:nvPr>
        </p:nvSpPr>
        <p:spPr/>
        <p:txBody>
          <a:bodyPr/>
          <a:lstStyle/>
          <a:p>
            <a:fld id="{54376B5D-6393-4C3F-8304-F8B51F3C2D41}" type="datetimeFigureOut">
              <a:rPr lang="it-IT" smtClean="0"/>
              <a:t>10/07/2022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8B70DBB-64F2-40EA-9D83-23C00B824B8D}" type="slidenum">
              <a:rPr lang="it-IT" smtClean="0"/>
              <a:t>‹N›</a:t>
            </a:fld>
            <a:endParaRPr lang="it-IT"/>
          </a:p>
        </p:txBody>
      </p:sp>
    </p:spTree>
    <p:extLst>
      <p:ext uri="{BB962C8B-B14F-4D97-AF65-F5344CB8AC3E}">
        <p14:creationId xmlns:p14="http://schemas.microsoft.com/office/powerpoint/2010/main" val="413955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testo verticale 2"/>
          <p:cNvSpPr>
            <a:spLocks noGrp="1"/>
          </p:cNvSpPr>
          <p:nvPr>
            <p:ph type="body" orient="vert" idx="1"/>
          </p:nvPr>
        </p:nvSpPr>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54376B5D-6393-4C3F-8304-F8B51F3C2D41}" type="datetimeFigureOut">
              <a:rPr lang="it-IT" smtClean="0"/>
              <a:t>10/07/2022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8B70DBB-64F2-40EA-9D83-23C00B824B8D}" type="slidenum">
              <a:rPr lang="it-IT" smtClean="0"/>
              <a:t>‹N›</a:t>
            </a:fld>
            <a:endParaRPr lang="it-IT"/>
          </a:p>
        </p:txBody>
      </p:sp>
    </p:spTree>
    <p:extLst>
      <p:ext uri="{BB962C8B-B14F-4D97-AF65-F5344CB8AC3E}">
        <p14:creationId xmlns:p14="http://schemas.microsoft.com/office/powerpoint/2010/main" val="2772333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it-IT" smtClean="0"/>
              <a:t>Fare clic per modificare lo stile del titolo</a:t>
            </a:r>
            <a:endParaRPr lang="it-IT"/>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54376B5D-6393-4C3F-8304-F8B51F3C2D41}" type="datetimeFigureOut">
              <a:rPr lang="it-IT" smtClean="0"/>
              <a:t>10/07/2022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8B70DBB-64F2-40EA-9D83-23C00B824B8D}" type="slidenum">
              <a:rPr lang="it-IT" smtClean="0"/>
              <a:t>‹N›</a:t>
            </a:fld>
            <a:endParaRPr lang="it-IT"/>
          </a:p>
        </p:txBody>
      </p:sp>
    </p:spTree>
    <p:extLst>
      <p:ext uri="{BB962C8B-B14F-4D97-AF65-F5344CB8AC3E}">
        <p14:creationId xmlns:p14="http://schemas.microsoft.com/office/powerpoint/2010/main" val="32660903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idx="1"/>
          </p:nvPr>
        </p:nvSpPr>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54376B5D-6393-4C3F-8304-F8B51F3C2D41}" type="datetimeFigureOut">
              <a:rPr lang="it-IT" smtClean="0"/>
              <a:t>10/07/2022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8B70DBB-64F2-40EA-9D83-23C00B824B8D}" type="slidenum">
              <a:rPr lang="it-IT" smtClean="0"/>
              <a:t>‹N›</a:t>
            </a:fld>
            <a:endParaRPr lang="it-IT"/>
          </a:p>
        </p:txBody>
      </p:sp>
    </p:spTree>
    <p:extLst>
      <p:ext uri="{BB962C8B-B14F-4D97-AF65-F5344CB8AC3E}">
        <p14:creationId xmlns:p14="http://schemas.microsoft.com/office/powerpoint/2010/main" val="2674001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831850" y="1709738"/>
            <a:ext cx="10515600" cy="2852737"/>
          </a:xfrm>
        </p:spPr>
        <p:txBody>
          <a:bodyPr anchor="b"/>
          <a:lstStyle>
            <a:lvl1pPr>
              <a:defRPr sz="6000"/>
            </a:lvl1pPr>
          </a:lstStyle>
          <a:p>
            <a:r>
              <a:rPr lang="it-IT" smtClean="0"/>
              <a:t>Fare clic per modificare lo stile del titolo</a:t>
            </a:r>
            <a:endParaRPr lang="it-IT"/>
          </a:p>
        </p:txBody>
      </p:sp>
      <p:sp>
        <p:nvSpPr>
          <p:cNvPr id="3" name="Segnaposto tes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smtClean="0"/>
              <a:t>Fare clic per modificare stili del testo dello schema</a:t>
            </a:r>
          </a:p>
        </p:txBody>
      </p:sp>
      <p:sp>
        <p:nvSpPr>
          <p:cNvPr id="4" name="Segnaposto data 3"/>
          <p:cNvSpPr>
            <a:spLocks noGrp="1"/>
          </p:cNvSpPr>
          <p:nvPr>
            <p:ph type="dt" sz="half" idx="10"/>
          </p:nvPr>
        </p:nvSpPr>
        <p:spPr/>
        <p:txBody>
          <a:bodyPr/>
          <a:lstStyle/>
          <a:p>
            <a:fld id="{54376B5D-6393-4C3F-8304-F8B51F3C2D41}" type="datetimeFigureOut">
              <a:rPr lang="it-IT" smtClean="0"/>
              <a:t>10/07/2022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8B70DBB-64F2-40EA-9D83-23C00B824B8D}" type="slidenum">
              <a:rPr lang="it-IT" smtClean="0"/>
              <a:t>‹N›</a:t>
            </a:fld>
            <a:endParaRPr lang="it-IT"/>
          </a:p>
        </p:txBody>
      </p:sp>
    </p:spTree>
    <p:extLst>
      <p:ext uri="{BB962C8B-B14F-4D97-AF65-F5344CB8AC3E}">
        <p14:creationId xmlns:p14="http://schemas.microsoft.com/office/powerpoint/2010/main" val="2991850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sz="half" idx="1"/>
          </p:nvPr>
        </p:nvSpPr>
        <p:spPr>
          <a:xfrm>
            <a:off x="838200" y="1825625"/>
            <a:ext cx="5181600" cy="435133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contenuto 3"/>
          <p:cNvSpPr>
            <a:spLocks noGrp="1"/>
          </p:cNvSpPr>
          <p:nvPr>
            <p:ph sz="half" idx="2"/>
          </p:nvPr>
        </p:nvSpPr>
        <p:spPr>
          <a:xfrm>
            <a:off x="6172200" y="1825625"/>
            <a:ext cx="5181600" cy="435133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data 4"/>
          <p:cNvSpPr>
            <a:spLocks noGrp="1"/>
          </p:cNvSpPr>
          <p:nvPr>
            <p:ph type="dt" sz="half" idx="10"/>
          </p:nvPr>
        </p:nvSpPr>
        <p:spPr/>
        <p:txBody>
          <a:bodyPr/>
          <a:lstStyle/>
          <a:p>
            <a:fld id="{54376B5D-6393-4C3F-8304-F8B51F3C2D41}" type="datetimeFigureOut">
              <a:rPr lang="it-IT" smtClean="0"/>
              <a:t>10/07/2022</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28B70DBB-64F2-40EA-9D83-23C00B824B8D}" type="slidenum">
              <a:rPr lang="it-IT" smtClean="0"/>
              <a:t>‹N›</a:t>
            </a:fld>
            <a:endParaRPr lang="it-IT"/>
          </a:p>
        </p:txBody>
      </p:sp>
    </p:spTree>
    <p:extLst>
      <p:ext uri="{BB962C8B-B14F-4D97-AF65-F5344CB8AC3E}">
        <p14:creationId xmlns:p14="http://schemas.microsoft.com/office/powerpoint/2010/main" val="311182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it-IT" smtClean="0"/>
              <a:t>Fare clic per modificare lo stile del titolo</a:t>
            </a:r>
            <a:endParaRPr lang="it-IT"/>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4" name="Segnaposto contenuto 3"/>
          <p:cNvSpPr>
            <a:spLocks noGrp="1"/>
          </p:cNvSpPr>
          <p:nvPr>
            <p:ph sz="half" idx="2"/>
          </p:nvPr>
        </p:nvSpPr>
        <p:spPr>
          <a:xfrm>
            <a:off x="839788" y="2505075"/>
            <a:ext cx="5157787" cy="368458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6" name="Segnaposto contenuto 5"/>
          <p:cNvSpPr>
            <a:spLocks noGrp="1"/>
          </p:cNvSpPr>
          <p:nvPr>
            <p:ph sz="quarter" idx="4"/>
          </p:nvPr>
        </p:nvSpPr>
        <p:spPr>
          <a:xfrm>
            <a:off x="6172200" y="2505075"/>
            <a:ext cx="5183188" cy="368458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7" name="Segnaposto data 6"/>
          <p:cNvSpPr>
            <a:spLocks noGrp="1"/>
          </p:cNvSpPr>
          <p:nvPr>
            <p:ph type="dt" sz="half" idx="10"/>
          </p:nvPr>
        </p:nvSpPr>
        <p:spPr/>
        <p:txBody>
          <a:bodyPr/>
          <a:lstStyle/>
          <a:p>
            <a:fld id="{54376B5D-6393-4C3F-8304-F8B51F3C2D41}" type="datetimeFigureOut">
              <a:rPr lang="it-IT" smtClean="0"/>
              <a:t>10/07/2022</a:t>
            </a:fld>
            <a:endParaRPr lang="it-IT"/>
          </a:p>
        </p:txBody>
      </p:sp>
      <p:sp>
        <p:nvSpPr>
          <p:cNvPr id="8" name="Segnaposto piè di pagina 7"/>
          <p:cNvSpPr>
            <a:spLocks noGrp="1"/>
          </p:cNvSpPr>
          <p:nvPr>
            <p:ph type="ftr" sz="quarter" idx="11"/>
          </p:nvPr>
        </p:nvSpPr>
        <p:spPr/>
        <p:txBody>
          <a:bodyPr/>
          <a:lstStyle/>
          <a:p>
            <a:endParaRPr lang="it-IT"/>
          </a:p>
        </p:txBody>
      </p:sp>
      <p:sp>
        <p:nvSpPr>
          <p:cNvPr id="9" name="Segnaposto numero diapositiva 8"/>
          <p:cNvSpPr>
            <a:spLocks noGrp="1"/>
          </p:cNvSpPr>
          <p:nvPr>
            <p:ph type="sldNum" sz="quarter" idx="12"/>
          </p:nvPr>
        </p:nvSpPr>
        <p:spPr/>
        <p:txBody>
          <a:bodyPr/>
          <a:lstStyle/>
          <a:p>
            <a:fld id="{28B70DBB-64F2-40EA-9D83-23C00B824B8D}" type="slidenum">
              <a:rPr lang="it-IT" smtClean="0"/>
              <a:t>‹N›</a:t>
            </a:fld>
            <a:endParaRPr lang="it-IT"/>
          </a:p>
        </p:txBody>
      </p:sp>
    </p:spTree>
    <p:extLst>
      <p:ext uri="{BB962C8B-B14F-4D97-AF65-F5344CB8AC3E}">
        <p14:creationId xmlns:p14="http://schemas.microsoft.com/office/powerpoint/2010/main" val="2059856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data 2"/>
          <p:cNvSpPr>
            <a:spLocks noGrp="1"/>
          </p:cNvSpPr>
          <p:nvPr>
            <p:ph type="dt" sz="half" idx="10"/>
          </p:nvPr>
        </p:nvSpPr>
        <p:spPr/>
        <p:txBody>
          <a:bodyPr/>
          <a:lstStyle/>
          <a:p>
            <a:fld id="{54376B5D-6393-4C3F-8304-F8B51F3C2D41}" type="datetimeFigureOut">
              <a:rPr lang="it-IT" smtClean="0"/>
              <a:t>10/07/2022</a:t>
            </a:fld>
            <a:endParaRPr lang="it-IT"/>
          </a:p>
        </p:txBody>
      </p:sp>
      <p:sp>
        <p:nvSpPr>
          <p:cNvPr id="4" name="Segnaposto piè di pagina 3"/>
          <p:cNvSpPr>
            <a:spLocks noGrp="1"/>
          </p:cNvSpPr>
          <p:nvPr>
            <p:ph type="ftr" sz="quarter" idx="11"/>
          </p:nvPr>
        </p:nvSpPr>
        <p:spPr/>
        <p:txBody>
          <a:bodyPr/>
          <a:lstStyle/>
          <a:p>
            <a:endParaRPr lang="it-IT"/>
          </a:p>
        </p:txBody>
      </p:sp>
      <p:sp>
        <p:nvSpPr>
          <p:cNvPr id="5" name="Segnaposto numero diapositiva 4"/>
          <p:cNvSpPr>
            <a:spLocks noGrp="1"/>
          </p:cNvSpPr>
          <p:nvPr>
            <p:ph type="sldNum" sz="quarter" idx="12"/>
          </p:nvPr>
        </p:nvSpPr>
        <p:spPr/>
        <p:txBody>
          <a:bodyPr/>
          <a:lstStyle/>
          <a:p>
            <a:fld id="{28B70DBB-64F2-40EA-9D83-23C00B824B8D}" type="slidenum">
              <a:rPr lang="it-IT" smtClean="0"/>
              <a:t>‹N›</a:t>
            </a:fld>
            <a:endParaRPr lang="it-IT"/>
          </a:p>
        </p:txBody>
      </p:sp>
    </p:spTree>
    <p:extLst>
      <p:ext uri="{BB962C8B-B14F-4D97-AF65-F5344CB8AC3E}">
        <p14:creationId xmlns:p14="http://schemas.microsoft.com/office/powerpoint/2010/main" val="42904369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54376B5D-6393-4C3F-8304-F8B51F3C2D41}" type="datetimeFigureOut">
              <a:rPr lang="it-IT" smtClean="0"/>
              <a:t>10/07/2022</a:t>
            </a:fld>
            <a:endParaRPr lang="it-IT"/>
          </a:p>
        </p:txBody>
      </p:sp>
      <p:sp>
        <p:nvSpPr>
          <p:cNvPr id="3" name="Segnaposto piè di pagina 2"/>
          <p:cNvSpPr>
            <a:spLocks noGrp="1"/>
          </p:cNvSpPr>
          <p:nvPr>
            <p:ph type="ftr" sz="quarter" idx="11"/>
          </p:nvPr>
        </p:nvSpPr>
        <p:spPr/>
        <p:txBody>
          <a:bodyPr/>
          <a:lstStyle/>
          <a:p>
            <a:endParaRPr lang="it-IT"/>
          </a:p>
        </p:txBody>
      </p:sp>
      <p:sp>
        <p:nvSpPr>
          <p:cNvPr id="4" name="Segnaposto numero diapositiva 3"/>
          <p:cNvSpPr>
            <a:spLocks noGrp="1"/>
          </p:cNvSpPr>
          <p:nvPr>
            <p:ph type="sldNum" sz="quarter" idx="12"/>
          </p:nvPr>
        </p:nvSpPr>
        <p:spPr/>
        <p:txBody>
          <a:bodyPr/>
          <a:lstStyle/>
          <a:p>
            <a:fld id="{28B70DBB-64F2-40EA-9D83-23C00B824B8D}" type="slidenum">
              <a:rPr lang="it-IT" smtClean="0"/>
              <a:t>‹N›</a:t>
            </a:fld>
            <a:endParaRPr lang="it-IT"/>
          </a:p>
        </p:txBody>
      </p:sp>
    </p:spTree>
    <p:extLst>
      <p:ext uri="{BB962C8B-B14F-4D97-AF65-F5344CB8AC3E}">
        <p14:creationId xmlns:p14="http://schemas.microsoft.com/office/powerpoint/2010/main" val="1909772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lo stile del titolo</a:t>
            </a:r>
            <a:endParaRPr lang="it-IT"/>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Fare clic per modificare stili del testo dello schema</a:t>
            </a:r>
          </a:p>
        </p:txBody>
      </p:sp>
      <p:sp>
        <p:nvSpPr>
          <p:cNvPr id="5" name="Segnaposto data 4"/>
          <p:cNvSpPr>
            <a:spLocks noGrp="1"/>
          </p:cNvSpPr>
          <p:nvPr>
            <p:ph type="dt" sz="half" idx="10"/>
          </p:nvPr>
        </p:nvSpPr>
        <p:spPr/>
        <p:txBody>
          <a:bodyPr/>
          <a:lstStyle/>
          <a:p>
            <a:fld id="{54376B5D-6393-4C3F-8304-F8B51F3C2D41}" type="datetimeFigureOut">
              <a:rPr lang="it-IT" smtClean="0"/>
              <a:t>10/07/2022</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28B70DBB-64F2-40EA-9D83-23C00B824B8D}" type="slidenum">
              <a:rPr lang="it-IT" smtClean="0"/>
              <a:t>‹N›</a:t>
            </a:fld>
            <a:endParaRPr lang="it-IT"/>
          </a:p>
        </p:txBody>
      </p:sp>
    </p:spTree>
    <p:extLst>
      <p:ext uri="{BB962C8B-B14F-4D97-AF65-F5344CB8AC3E}">
        <p14:creationId xmlns:p14="http://schemas.microsoft.com/office/powerpoint/2010/main" val="3396419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lo stile del titolo</a:t>
            </a:r>
            <a:endParaRPr lang="it-IT"/>
          </a:p>
        </p:txBody>
      </p:sp>
      <p:sp>
        <p:nvSpPr>
          <p:cNvPr id="3" name="Segnaposto im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Fare clic per modificare stili del testo dello schema</a:t>
            </a:r>
          </a:p>
        </p:txBody>
      </p:sp>
      <p:sp>
        <p:nvSpPr>
          <p:cNvPr id="5" name="Segnaposto data 4"/>
          <p:cNvSpPr>
            <a:spLocks noGrp="1"/>
          </p:cNvSpPr>
          <p:nvPr>
            <p:ph type="dt" sz="half" idx="10"/>
          </p:nvPr>
        </p:nvSpPr>
        <p:spPr/>
        <p:txBody>
          <a:bodyPr/>
          <a:lstStyle/>
          <a:p>
            <a:fld id="{54376B5D-6393-4C3F-8304-F8B51F3C2D41}" type="datetimeFigureOut">
              <a:rPr lang="it-IT" smtClean="0"/>
              <a:t>10/07/2022</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28B70DBB-64F2-40EA-9D83-23C00B824B8D}" type="slidenum">
              <a:rPr lang="it-IT" smtClean="0"/>
              <a:t>‹N›</a:t>
            </a:fld>
            <a:endParaRPr lang="it-IT"/>
          </a:p>
        </p:txBody>
      </p:sp>
    </p:spTree>
    <p:extLst>
      <p:ext uri="{BB962C8B-B14F-4D97-AF65-F5344CB8AC3E}">
        <p14:creationId xmlns:p14="http://schemas.microsoft.com/office/powerpoint/2010/main" val="2375550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1000"/>
            <a:lum/>
          </a:blip>
          <a:srcRect/>
          <a:stretch>
            <a:fillRect/>
          </a:stretch>
        </a:blipFill>
        <a:effectLst/>
      </p:bgPr>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smtClean="0"/>
              <a:t>Fare clic per modificare lo stile del titolo</a:t>
            </a:r>
            <a:endParaRPr lang="it-IT"/>
          </a:p>
        </p:txBody>
      </p:sp>
      <p:sp>
        <p:nvSpPr>
          <p:cNvPr id="3" name="Segnaposto tes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376B5D-6393-4C3F-8304-F8B51F3C2D41}" type="datetimeFigureOut">
              <a:rPr lang="it-IT" smtClean="0"/>
              <a:t>10/07/2022</a:t>
            </a:fld>
            <a:endParaRPr lang="it-IT"/>
          </a:p>
        </p:txBody>
      </p:sp>
      <p:sp>
        <p:nvSpPr>
          <p:cNvPr id="5" name="Segnaposto piè di pa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B70DBB-64F2-40EA-9D83-23C00B824B8D}" type="slidenum">
              <a:rPr lang="it-IT" smtClean="0"/>
              <a:t>‹N›</a:t>
            </a:fld>
            <a:endParaRPr lang="it-IT"/>
          </a:p>
        </p:txBody>
      </p:sp>
    </p:spTree>
    <p:extLst>
      <p:ext uri="{BB962C8B-B14F-4D97-AF65-F5344CB8AC3E}">
        <p14:creationId xmlns:p14="http://schemas.microsoft.com/office/powerpoint/2010/main" val="2168823658"/>
      </p:ext>
    </p:extLst>
  </p:cSld>
  <p:clrMap bg1="lt1" tx1="dk1" bg2="lt2" tx2="dk2" accent1="accent1" accent2="accent2" accent3="accent3" accent4="accent4" accent5="accent5" accent6="accent6" hlink="hlink" folHlink="folHlink"/>
  <p:sldLayoutIdLst>
    <p:sldLayoutId id="2147483899" r:id="rId1"/>
    <p:sldLayoutId id="2147483900"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4.xml"/><Relationship Id="rId5" Type="http://schemas.openxmlformats.org/officeDocument/2006/relationships/image" Target="../media/image34.pn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jp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a:stretch>
        </a:blipFill>
        <a:effectLst/>
      </p:bgPr>
    </p:bg>
    <p:spTree>
      <p:nvGrpSpPr>
        <p:cNvPr id="1" name=""/>
        <p:cNvGrpSpPr/>
        <p:nvPr/>
      </p:nvGrpSpPr>
      <p:grpSpPr>
        <a:xfrm>
          <a:off x="0" y="0"/>
          <a:ext cx="0" cy="0"/>
          <a:chOff x="0" y="0"/>
          <a:chExt cx="0" cy="0"/>
        </a:xfrm>
      </p:grpSpPr>
      <p:sp>
        <p:nvSpPr>
          <p:cNvPr id="2" name="Titolo 1"/>
          <p:cNvSpPr>
            <a:spLocks noGrp="1"/>
          </p:cNvSpPr>
          <p:nvPr>
            <p:ph type="ctrTitle"/>
          </p:nvPr>
        </p:nvSpPr>
        <p:spPr>
          <a:xfrm>
            <a:off x="548641" y="2222694"/>
            <a:ext cx="11127543" cy="1448973"/>
          </a:xfrm>
        </p:spPr>
        <p:txBody>
          <a:bodyPr>
            <a:normAutofit fontScale="90000"/>
          </a:bodyPr>
          <a:lstStyle/>
          <a:p>
            <a:r>
              <a:rPr lang="it-IT" sz="4900" b="1" dirty="0" smtClean="0">
                <a:effectLst>
                  <a:outerShdw blurRad="38100" dist="38100" dir="2700000" algn="tl">
                    <a:srgbClr val="000000">
                      <a:alpha val="43137"/>
                    </a:srgbClr>
                  </a:outerShdw>
                </a:effectLst>
                <a:latin typeface="Century" panose="02040604050505020304" pitchFamily="18" charset="0"/>
              </a:rPr>
              <a:t>Big Data</a:t>
            </a:r>
            <a:br>
              <a:rPr lang="it-IT" sz="4900" b="1" dirty="0" smtClean="0">
                <a:effectLst>
                  <a:outerShdw blurRad="38100" dist="38100" dir="2700000" algn="tl">
                    <a:srgbClr val="000000">
                      <a:alpha val="43137"/>
                    </a:srgbClr>
                  </a:outerShdw>
                </a:effectLst>
                <a:latin typeface="Century" panose="02040604050505020304" pitchFamily="18" charset="0"/>
              </a:rPr>
            </a:br>
            <a:r>
              <a:rPr lang="it-IT" dirty="0" smtClean="0"/>
              <a:t/>
            </a:r>
            <a:br>
              <a:rPr lang="it-IT" dirty="0" smtClean="0"/>
            </a:br>
            <a:r>
              <a:rPr lang="it-IT" sz="3600" b="1" dirty="0" smtClean="0">
                <a:effectLst>
                  <a:outerShdw blurRad="38100" dist="38100" dir="2700000" algn="tl">
                    <a:srgbClr val="000000">
                      <a:alpha val="43137"/>
                    </a:srgbClr>
                  </a:outerShdw>
                </a:effectLst>
                <a:latin typeface="Century" panose="02040604050505020304" pitchFamily="18" charset="0"/>
              </a:rPr>
              <a:t>Presentazione dei risultati</a:t>
            </a:r>
            <a:r>
              <a:rPr lang="it-IT" sz="3600" b="1" dirty="0">
                <a:effectLst>
                  <a:outerShdw blurRad="38100" dist="38100" dir="2700000" algn="tl">
                    <a:srgbClr val="000000">
                      <a:alpha val="43137"/>
                    </a:srgbClr>
                  </a:outerShdw>
                </a:effectLst>
                <a:latin typeface="Century" panose="02040604050505020304" pitchFamily="18" charset="0"/>
              </a:rPr>
              <a:t> g</a:t>
            </a:r>
            <a:r>
              <a:rPr lang="it-IT" sz="3600" b="1" dirty="0" smtClean="0">
                <a:effectLst>
                  <a:outerShdw blurRad="38100" dist="38100" dir="2700000" algn="tl">
                    <a:srgbClr val="000000">
                      <a:alpha val="43137"/>
                    </a:srgbClr>
                  </a:outerShdw>
                </a:effectLst>
                <a:latin typeface="Century" panose="02040604050505020304" pitchFamily="18" charset="0"/>
              </a:rPr>
              <a:t>ruppo 1</a:t>
            </a:r>
            <a:endParaRPr lang="it-IT" sz="3600" b="1" dirty="0">
              <a:effectLst>
                <a:outerShdw blurRad="38100" dist="38100" dir="2700000" algn="tl">
                  <a:srgbClr val="000000">
                    <a:alpha val="43137"/>
                  </a:srgbClr>
                </a:outerShdw>
              </a:effectLst>
              <a:latin typeface="Century" panose="02040604050505020304" pitchFamily="18" charset="0"/>
            </a:endParaRPr>
          </a:p>
        </p:txBody>
      </p:sp>
      <p:sp>
        <p:nvSpPr>
          <p:cNvPr id="3" name="Sottotitolo 2"/>
          <p:cNvSpPr>
            <a:spLocks noGrp="1"/>
          </p:cNvSpPr>
          <p:nvPr>
            <p:ph type="subTitle" idx="1"/>
          </p:nvPr>
        </p:nvSpPr>
        <p:spPr>
          <a:xfrm>
            <a:off x="0" y="5008807"/>
            <a:ext cx="3648222" cy="1655762"/>
          </a:xfrm>
        </p:spPr>
        <p:txBody>
          <a:bodyPr>
            <a:normAutofit/>
          </a:bodyPr>
          <a:lstStyle/>
          <a:p>
            <a:pPr algn="r"/>
            <a:r>
              <a:rPr lang="it-IT" sz="1800" dirty="0" smtClean="0">
                <a:latin typeface="Century" panose="02040604050505020304" pitchFamily="18" charset="0"/>
              </a:rPr>
              <a:t>Antonio Rinaldi           64767</a:t>
            </a:r>
          </a:p>
          <a:p>
            <a:pPr algn="r"/>
            <a:r>
              <a:rPr lang="it-IT" sz="1800" dirty="0" smtClean="0">
                <a:latin typeface="Century" panose="02040604050505020304" pitchFamily="18" charset="0"/>
              </a:rPr>
              <a:t>Aurelia Santarsiere     65124</a:t>
            </a:r>
          </a:p>
          <a:p>
            <a:pPr algn="r"/>
            <a:r>
              <a:rPr lang="it-IT" sz="1800" dirty="0" smtClean="0">
                <a:latin typeface="Century" panose="02040604050505020304" pitchFamily="18" charset="0"/>
              </a:rPr>
              <a:t>Carmine Martinelli      63795</a:t>
            </a:r>
          </a:p>
          <a:p>
            <a:pPr algn="r"/>
            <a:r>
              <a:rPr lang="it-IT" sz="1800" dirty="0" smtClean="0">
                <a:latin typeface="Century" panose="02040604050505020304" pitchFamily="18" charset="0"/>
              </a:rPr>
              <a:t>Mario Di Lonardo        66225</a:t>
            </a:r>
            <a:endParaRPr lang="it-IT" sz="1800" dirty="0">
              <a:latin typeface="Century" panose="02040604050505020304" pitchFamily="18" charset="0"/>
            </a:endParaRPr>
          </a:p>
        </p:txBody>
      </p:sp>
    </p:spTree>
    <p:extLst>
      <p:ext uri="{BB962C8B-B14F-4D97-AF65-F5344CB8AC3E}">
        <p14:creationId xmlns:p14="http://schemas.microsoft.com/office/powerpoint/2010/main" val="5732880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
            <a:ext cx="10515600" cy="1023581"/>
          </a:xfrm>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Correlazioni</a:t>
            </a:r>
            <a:endParaRPr lang="it-IT" sz="4000" dirty="0"/>
          </a:p>
        </p:txBody>
      </p:sp>
      <p:sp>
        <p:nvSpPr>
          <p:cNvPr id="3" name="Segnaposto contenuto 2"/>
          <p:cNvSpPr>
            <a:spLocks noGrp="1"/>
          </p:cNvSpPr>
          <p:nvPr>
            <p:ph sz="half" idx="1"/>
          </p:nvPr>
        </p:nvSpPr>
        <p:spPr>
          <a:xfrm>
            <a:off x="838200" y="1023582"/>
            <a:ext cx="5181600" cy="5153381"/>
          </a:xfrm>
        </p:spPr>
        <p:txBody>
          <a:bodyPr>
            <a:normAutofit lnSpcReduction="10000"/>
          </a:bodyPr>
          <a:lstStyle/>
          <a:p>
            <a:pPr>
              <a:buFont typeface="Wingdings" panose="05000000000000000000" pitchFamily="2" charset="2"/>
              <a:buChar char="Ø"/>
            </a:pPr>
            <a:endParaRPr lang="it-IT" sz="1800" b="1" i="1" dirty="0" smtClean="0"/>
          </a:p>
          <a:p>
            <a:r>
              <a:rPr lang="it-IT" sz="1800" dirty="0" smtClean="0">
                <a:solidFill>
                  <a:srgbClr val="0000CC"/>
                </a:solidFill>
                <a:latin typeface="Century" panose="02040604050505020304" pitchFamily="18" charset="0"/>
              </a:rPr>
              <a:t>C8, C9, C10, C11 – Per ogni stazione e per ogni sensore calcolare la correlazione con la temperatura, la pressione atmosferica, la direzione e l’intensità del vento:</a:t>
            </a:r>
          </a:p>
          <a:p>
            <a:pPr marL="0" indent="0" algn="ctr">
              <a:buNone/>
            </a:pPr>
            <a:r>
              <a:rPr lang="it-IT" sz="1800" u="sng" dirty="0" smtClean="0">
                <a:latin typeface="Century" panose="02040604050505020304" pitchFamily="18" charset="0"/>
              </a:rPr>
              <a:t>Temperatura</a:t>
            </a:r>
          </a:p>
          <a:p>
            <a:pPr marL="342900" indent="-342900">
              <a:buFont typeface="+mj-lt"/>
              <a:buAutoNum type="alphaUcPeriod"/>
            </a:pPr>
            <a:r>
              <a:rPr lang="it-IT" sz="1800" b="1" dirty="0" smtClean="0">
                <a:latin typeface="Century" panose="02040604050505020304" pitchFamily="18" charset="0"/>
              </a:rPr>
              <a:t>Debole</a:t>
            </a:r>
            <a:r>
              <a:rPr lang="it-IT" sz="1800" dirty="0" smtClean="0">
                <a:latin typeface="Century" panose="02040604050505020304" pitchFamily="18" charset="0"/>
              </a:rPr>
              <a:t>: con la stazione ATM05 e i sensori C6H6 e H2S (con Pearson), con la postazione ATM07 e con i sensori PIDVOC e H2S, e con la stazione ATM10 e i sensori C6H6 e H2SJ ( con Pearson).</a:t>
            </a:r>
          </a:p>
          <a:p>
            <a:pPr marL="342900" indent="-342900">
              <a:buFont typeface="+mj-lt"/>
              <a:buAutoNum type="alphaUcPeriod"/>
            </a:pPr>
            <a:r>
              <a:rPr lang="it-IT" sz="1800" b="1" dirty="0" smtClean="0">
                <a:latin typeface="Century" panose="02040604050505020304" pitchFamily="18" charset="0"/>
              </a:rPr>
              <a:t>Moderata</a:t>
            </a:r>
            <a:r>
              <a:rPr lang="it-IT" sz="1800" dirty="0" smtClean="0">
                <a:latin typeface="Century" panose="02040604050505020304" pitchFamily="18" charset="0"/>
              </a:rPr>
              <a:t>: con la postazione ATM05 e con il sensore H2SJ, ATM10 e PIDVOC, e la stazione ATM14 con i sensori H2SJ ( con Pearson) e VOC</a:t>
            </a:r>
          </a:p>
          <a:p>
            <a:pPr marL="342900" indent="-342900">
              <a:buFont typeface="+mj-lt"/>
              <a:buAutoNum type="alphaUcPeriod"/>
            </a:pPr>
            <a:endParaRPr lang="it-IT" sz="1800" dirty="0" smtClean="0">
              <a:latin typeface="Century" panose="02040604050505020304" pitchFamily="18" charset="0"/>
            </a:endParaRPr>
          </a:p>
          <a:p>
            <a:pPr marL="0" indent="0" algn="ctr">
              <a:buNone/>
            </a:pPr>
            <a:r>
              <a:rPr lang="it-IT" sz="1800" u="sng" dirty="0" smtClean="0">
                <a:latin typeface="Century" panose="02040604050505020304" pitchFamily="18" charset="0"/>
              </a:rPr>
              <a:t>Pressione</a:t>
            </a:r>
            <a:r>
              <a:rPr lang="it-IT" sz="1800" u="sng" dirty="0" smtClean="0">
                <a:solidFill>
                  <a:srgbClr val="0000CC"/>
                </a:solidFill>
                <a:latin typeface="Century" panose="02040604050505020304" pitchFamily="18" charset="0"/>
              </a:rPr>
              <a:t> </a:t>
            </a:r>
            <a:r>
              <a:rPr lang="it-IT" sz="1800" u="sng" dirty="0" smtClean="0">
                <a:latin typeface="Century" panose="02040604050505020304" pitchFamily="18" charset="0"/>
              </a:rPr>
              <a:t>atmosferica</a:t>
            </a:r>
            <a:endParaRPr lang="it-IT" sz="1800" b="1" dirty="0" smtClean="0">
              <a:solidFill>
                <a:srgbClr val="0000CC"/>
              </a:solidFill>
              <a:latin typeface="Century" panose="02040604050505020304" pitchFamily="18" charset="0"/>
            </a:endParaRPr>
          </a:p>
          <a:p>
            <a:pPr marL="342900" indent="-342900">
              <a:buFont typeface="+mj-lt"/>
              <a:buAutoNum type="alphaUcPeriod"/>
            </a:pPr>
            <a:r>
              <a:rPr lang="it-IT" sz="1800" b="1" dirty="0" smtClean="0">
                <a:latin typeface="Century" panose="02040604050505020304" pitchFamily="18" charset="0"/>
              </a:rPr>
              <a:t>Nessuna</a:t>
            </a:r>
            <a:r>
              <a:rPr lang="it-IT" sz="1800" dirty="0" smtClean="0">
                <a:latin typeface="Century" panose="02040604050505020304" pitchFamily="18" charset="0"/>
              </a:rPr>
              <a:t>: con tutte le stazioni  e tutti i sensori</a:t>
            </a:r>
          </a:p>
          <a:p>
            <a:pPr marL="342900" indent="-342900">
              <a:buFont typeface="+mj-lt"/>
              <a:buAutoNum type="alphaUcPeriod"/>
            </a:pPr>
            <a:endParaRPr lang="it-IT" sz="1900" dirty="0" smtClean="0">
              <a:latin typeface="Century" panose="02040604050505020304" pitchFamily="18" charset="0"/>
            </a:endParaRPr>
          </a:p>
        </p:txBody>
      </p:sp>
      <p:sp>
        <p:nvSpPr>
          <p:cNvPr id="4" name="Segnaposto contenuto 3"/>
          <p:cNvSpPr>
            <a:spLocks noGrp="1"/>
          </p:cNvSpPr>
          <p:nvPr>
            <p:ph sz="half" idx="2"/>
          </p:nvPr>
        </p:nvSpPr>
        <p:spPr>
          <a:xfrm>
            <a:off x="6718110" y="1037230"/>
            <a:ext cx="5181600" cy="5153381"/>
          </a:xfrm>
        </p:spPr>
        <p:txBody>
          <a:bodyPr>
            <a:normAutofit lnSpcReduction="10000"/>
          </a:bodyPr>
          <a:lstStyle/>
          <a:p>
            <a:pPr marL="0" indent="0" algn="ctr">
              <a:buNone/>
            </a:pPr>
            <a:r>
              <a:rPr lang="it-IT" sz="1800" u="sng" dirty="0" smtClean="0">
                <a:latin typeface="Century" panose="02040604050505020304" pitchFamily="18" charset="0"/>
              </a:rPr>
              <a:t>Direzione del vento</a:t>
            </a:r>
          </a:p>
          <a:p>
            <a:pPr marL="342900" indent="-342900">
              <a:buFont typeface="+mj-lt"/>
              <a:buAutoNum type="alphaUcPeriod"/>
            </a:pPr>
            <a:r>
              <a:rPr lang="it-IT" sz="1800" b="1" dirty="0" smtClean="0">
                <a:latin typeface="Century" panose="02040604050505020304" pitchFamily="18" charset="0"/>
              </a:rPr>
              <a:t>Nessuna</a:t>
            </a:r>
            <a:r>
              <a:rPr lang="it-IT" sz="1800" dirty="0" smtClean="0">
                <a:latin typeface="Century" panose="02040604050505020304" pitchFamily="18" charset="0"/>
              </a:rPr>
              <a:t>:  tra le postazioni ATM05, ATM10 ed ATM14  e tutti i sensori.</a:t>
            </a:r>
          </a:p>
          <a:p>
            <a:pPr marL="342900" indent="-342900">
              <a:buFont typeface="+mj-lt"/>
              <a:buAutoNum type="alphaUcPeriod"/>
            </a:pPr>
            <a:r>
              <a:rPr lang="it-IT" sz="1800" b="1" dirty="0" smtClean="0">
                <a:latin typeface="Century" panose="02040604050505020304" pitchFamily="18" charset="0"/>
              </a:rPr>
              <a:t>Debole: </a:t>
            </a:r>
            <a:r>
              <a:rPr lang="it-IT" sz="1800" dirty="0" smtClean="0">
                <a:latin typeface="Century" panose="02040604050505020304" pitchFamily="18" charset="0"/>
              </a:rPr>
              <a:t>tra la stazione ATM07 e il sensore H2S (con Pearson)</a:t>
            </a:r>
          </a:p>
          <a:p>
            <a:pPr marL="342900" indent="-342900">
              <a:buFont typeface="+mj-lt"/>
              <a:buAutoNum type="alphaUcPeriod"/>
            </a:pPr>
            <a:endParaRPr lang="it-IT" sz="1800" b="1" dirty="0" smtClean="0">
              <a:latin typeface="Century" panose="02040604050505020304" pitchFamily="18" charset="0"/>
            </a:endParaRPr>
          </a:p>
          <a:p>
            <a:pPr marL="0" indent="0" algn="ctr">
              <a:buNone/>
            </a:pPr>
            <a:r>
              <a:rPr lang="it-IT" sz="1800" u="sng" dirty="0" smtClean="0">
                <a:latin typeface="Century" panose="02040604050505020304" pitchFamily="18" charset="0"/>
              </a:rPr>
              <a:t>Intensità del vento</a:t>
            </a:r>
            <a:endParaRPr lang="it-IT" sz="1800" b="1" u="sng" dirty="0" smtClean="0">
              <a:solidFill>
                <a:srgbClr val="0000CC"/>
              </a:solidFill>
              <a:latin typeface="Century" panose="02040604050505020304" pitchFamily="18" charset="0"/>
            </a:endParaRPr>
          </a:p>
          <a:p>
            <a:pPr marL="342900" indent="-342900">
              <a:buFont typeface="+mj-lt"/>
              <a:buAutoNum type="alphaUcPeriod"/>
            </a:pPr>
            <a:r>
              <a:rPr lang="it-IT" sz="1800" b="1" dirty="0" smtClean="0">
                <a:latin typeface="Century" panose="02040604050505020304" pitchFamily="18" charset="0"/>
              </a:rPr>
              <a:t>Nessuna</a:t>
            </a:r>
            <a:r>
              <a:rPr lang="it-IT" sz="1800" dirty="0" smtClean="0">
                <a:latin typeface="Century" panose="02040604050505020304" pitchFamily="18" charset="0"/>
              </a:rPr>
              <a:t>: con tutte le stazioni  e tutti i sensori</a:t>
            </a:r>
          </a:p>
          <a:p>
            <a:pPr marL="0" indent="0">
              <a:buNone/>
            </a:pPr>
            <a:endParaRPr lang="it-IT" sz="1800" b="1" dirty="0" smtClean="0">
              <a:solidFill>
                <a:srgbClr val="0000CC"/>
              </a:solidFill>
              <a:latin typeface="Century" panose="02040604050505020304" pitchFamily="18" charset="0"/>
            </a:endParaRPr>
          </a:p>
          <a:p>
            <a:r>
              <a:rPr lang="it-IT" sz="1800" dirty="0" smtClean="0">
                <a:solidFill>
                  <a:srgbClr val="0000CC"/>
                </a:solidFill>
                <a:latin typeface="Century" panose="02040604050505020304" pitchFamily="18" charset="0"/>
              </a:rPr>
              <a:t>#-Correlazione tra il numero di fallimenti giornalieri e i valori meteo: </a:t>
            </a:r>
            <a:r>
              <a:rPr lang="it-IT" sz="1800" dirty="0" smtClean="0"/>
              <a:t>Risulta esserci una </a:t>
            </a:r>
            <a:r>
              <a:rPr lang="it-IT" sz="1800" dirty="0"/>
              <a:t>correlazione </a:t>
            </a:r>
            <a:r>
              <a:rPr lang="it-IT" sz="1800" b="1" dirty="0"/>
              <a:t>debole</a:t>
            </a:r>
            <a:r>
              <a:rPr lang="it-IT" sz="1800" dirty="0"/>
              <a:t> con la temperatura, per il restante dei valori abbiamo correlazioni </a:t>
            </a:r>
            <a:r>
              <a:rPr lang="it-IT" sz="1800" b="1" dirty="0"/>
              <a:t>molto deboli</a:t>
            </a:r>
            <a:r>
              <a:rPr lang="it-IT" sz="1800" dirty="0"/>
              <a:t>. Ovviamente è da tenere in conto il periodo estivo in cui ci sono poche precipitazioni. </a:t>
            </a:r>
          </a:p>
          <a:p>
            <a:endParaRPr lang="it-IT" sz="1800" dirty="0">
              <a:solidFill>
                <a:srgbClr val="0000CC"/>
              </a:solidFill>
              <a:latin typeface="Century" panose="02040604050505020304" pitchFamily="18" charset="0"/>
            </a:endParaRPr>
          </a:p>
        </p:txBody>
      </p:sp>
    </p:spTree>
    <p:extLst>
      <p:ext uri="{BB962C8B-B14F-4D97-AF65-F5344CB8AC3E}">
        <p14:creationId xmlns:p14="http://schemas.microsoft.com/office/powerpoint/2010/main" val="896213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4">
                                            <p:txEl>
                                              <p:pRg st="0" end="0"/>
                                            </p:txEl>
                                          </p:spTgt>
                                        </p:tgtEl>
                                        <p:attrNameLst>
                                          <p:attrName>style.visibility</p:attrName>
                                        </p:attrNameLst>
                                      </p:cBhvr>
                                      <p:to>
                                        <p:strVal val="visible"/>
                                      </p:to>
                                    </p:set>
                                    <p:animEffect transition="in" filter="fade">
                                      <p:cBhvr>
                                        <p:cTn id="31" dur="500"/>
                                        <p:tgtEl>
                                          <p:spTgt spid="4">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4">
                                            <p:txEl>
                                              <p:pRg st="1" end="1"/>
                                            </p:txEl>
                                          </p:spTgt>
                                        </p:tgtEl>
                                        <p:attrNameLst>
                                          <p:attrName>style.visibility</p:attrName>
                                        </p:attrNameLst>
                                      </p:cBhvr>
                                      <p:to>
                                        <p:strVal val="visible"/>
                                      </p:to>
                                    </p:set>
                                    <p:animEffect transition="in" filter="fade">
                                      <p:cBhvr>
                                        <p:cTn id="34" dur="500"/>
                                        <p:tgtEl>
                                          <p:spTgt spid="4">
                                            <p:txEl>
                                              <p:pRg st="1" end="1"/>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4">
                                            <p:txEl>
                                              <p:pRg st="2" end="2"/>
                                            </p:txEl>
                                          </p:spTgt>
                                        </p:tgtEl>
                                        <p:attrNameLst>
                                          <p:attrName>style.visibility</p:attrName>
                                        </p:attrNameLst>
                                      </p:cBhvr>
                                      <p:to>
                                        <p:strVal val="visible"/>
                                      </p:to>
                                    </p:set>
                                    <p:animEffect transition="in" filter="fade">
                                      <p:cBhvr>
                                        <p:cTn id="37" dur="500"/>
                                        <p:tgtEl>
                                          <p:spTgt spid="4">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4" end="4"/>
                                            </p:txEl>
                                          </p:spTgt>
                                        </p:tgtEl>
                                        <p:attrNameLst>
                                          <p:attrName>style.visibility</p:attrName>
                                        </p:attrNameLst>
                                      </p:cBhvr>
                                      <p:to>
                                        <p:strVal val="visible"/>
                                      </p:to>
                                    </p:set>
                                    <p:animEffect transition="in" filter="fade">
                                      <p:cBhvr>
                                        <p:cTn id="42" dur="500"/>
                                        <p:tgtEl>
                                          <p:spTgt spid="4">
                                            <p:txEl>
                                              <p:pRg st="4" end="4"/>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4">
                                            <p:txEl>
                                              <p:pRg st="5" end="5"/>
                                            </p:txEl>
                                          </p:spTgt>
                                        </p:tgtEl>
                                        <p:attrNameLst>
                                          <p:attrName>style.visibility</p:attrName>
                                        </p:attrNameLst>
                                      </p:cBhvr>
                                      <p:to>
                                        <p:strVal val="visible"/>
                                      </p:to>
                                    </p:set>
                                    <p:animEffect transition="in" filter="fade">
                                      <p:cBhvr>
                                        <p:cTn id="45" dur="500"/>
                                        <p:tgtEl>
                                          <p:spTgt spid="4">
                                            <p:txEl>
                                              <p:pRg st="5" end="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
                                            <p:txEl>
                                              <p:pRg st="7" end="7"/>
                                            </p:txEl>
                                          </p:spTgt>
                                        </p:tgtEl>
                                        <p:attrNameLst>
                                          <p:attrName>style.visibility</p:attrName>
                                        </p:attrNameLst>
                                      </p:cBhvr>
                                      <p:to>
                                        <p:strVal val="visible"/>
                                      </p:to>
                                    </p:set>
                                    <p:animEffect transition="in" filter="fade">
                                      <p:cBhvr>
                                        <p:cTn id="50"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3305"/>
            <a:ext cx="10515600" cy="774617"/>
          </a:xfrm>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Analisi Visuale</a:t>
            </a:r>
            <a:endParaRPr lang="it-IT" sz="4000" b="1" dirty="0">
              <a:effectLst>
                <a:outerShdw blurRad="38100" dist="38100" dir="2700000" algn="tl">
                  <a:srgbClr val="000000">
                    <a:alpha val="43137"/>
                  </a:srgbClr>
                </a:outerShdw>
              </a:effectLst>
              <a:latin typeface="Century" panose="02040604050505020304" pitchFamily="18" charset="0"/>
            </a:endParaRPr>
          </a:p>
        </p:txBody>
      </p:sp>
      <p:pic>
        <p:nvPicPr>
          <p:cNvPr id="6" name="Segnaposto contenuto 5"/>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838200" y="2235201"/>
            <a:ext cx="10515600" cy="4111008"/>
          </a:xfrm>
        </p:spPr>
      </p:pic>
      <p:sp>
        <p:nvSpPr>
          <p:cNvPr id="5" name="Segnaposto contenuto 4"/>
          <p:cNvSpPr>
            <a:spLocks noGrp="1"/>
          </p:cNvSpPr>
          <p:nvPr>
            <p:ph sz="half" idx="2"/>
          </p:nvPr>
        </p:nvSpPr>
        <p:spPr>
          <a:xfrm>
            <a:off x="838200" y="777922"/>
            <a:ext cx="10515600" cy="1457278"/>
          </a:xfrm>
        </p:spPr>
        <p:txBody>
          <a:bodyPr>
            <a:noAutofit/>
          </a:bodyPr>
          <a:lstStyle/>
          <a:p>
            <a:pPr marL="0" indent="0">
              <a:buNone/>
            </a:pPr>
            <a:r>
              <a:rPr lang="it-IT" sz="1800" dirty="0" smtClean="0">
                <a:latin typeface="Century" panose="02040604050505020304" pitchFamily="18" charset="0"/>
              </a:rPr>
              <a:t>Il grafico sottostante mostra l’andamento dei valori registrati per ogni sensore. E’ possibile notare come per tutti </a:t>
            </a:r>
            <a:r>
              <a:rPr lang="it-IT" sz="1800" dirty="0">
                <a:latin typeface="Century" panose="02040604050505020304" pitchFamily="18" charset="0"/>
              </a:rPr>
              <a:t>i sensori </a:t>
            </a:r>
            <a:r>
              <a:rPr lang="it-IT" sz="1800" dirty="0" smtClean="0">
                <a:latin typeface="Century" panose="02040604050505020304" pitchFamily="18" charset="0"/>
              </a:rPr>
              <a:t>si abbia un calo nelle rilevazioni, in prossimità del 13 agosto. Per quanto riguarda l’andamento del sensore VOC appare alquanto altalenante a causa del verificarsi di ripetuti malfunzionamenti dovuti o alla mancata ricezione dei dati ( a causa di un blocco del server di acquisizione) o al mancato invio dei dati causato dall’assenza di connessione.</a:t>
            </a:r>
            <a:endParaRPr lang="it-IT" sz="1800" dirty="0">
              <a:latin typeface="Century" panose="02040604050505020304" pitchFamily="18" charset="0"/>
            </a:endParaRPr>
          </a:p>
        </p:txBody>
      </p:sp>
    </p:spTree>
    <p:extLst>
      <p:ext uri="{BB962C8B-B14F-4D97-AF65-F5344CB8AC3E}">
        <p14:creationId xmlns:p14="http://schemas.microsoft.com/office/powerpoint/2010/main" val="40388070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44889"/>
            <a:ext cx="10515600" cy="1187355"/>
          </a:xfrm>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Analisi Visuale</a:t>
            </a:r>
            <a:endParaRPr lang="it-IT" sz="4000" b="1" dirty="0">
              <a:effectLst>
                <a:outerShdw blurRad="38100" dist="38100" dir="2700000" algn="tl">
                  <a:srgbClr val="000000">
                    <a:alpha val="43137"/>
                  </a:srgbClr>
                </a:outerShdw>
              </a:effectLst>
              <a:latin typeface="Century" panose="02040604050505020304" pitchFamily="18" charset="0"/>
            </a:endParaRPr>
          </a:p>
        </p:txBody>
      </p:sp>
      <p:sp>
        <p:nvSpPr>
          <p:cNvPr id="3" name="Segnaposto contenuto 2"/>
          <p:cNvSpPr>
            <a:spLocks noGrp="1"/>
          </p:cNvSpPr>
          <p:nvPr>
            <p:ph idx="1"/>
          </p:nvPr>
        </p:nvSpPr>
        <p:spPr>
          <a:xfrm>
            <a:off x="558215" y="882788"/>
            <a:ext cx="10515600" cy="344370"/>
          </a:xfrm>
        </p:spPr>
        <p:txBody>
          <a:bodyPr>
            <a:normAutofit/>
          </a:bodyPr>
          <a:lstStyle/>
          <a:p>
            <a:pPr marL="0" indent="0">
              <a:buNone/>
            </a:pPr>
            <a:r>
              <a:rPr lang="it-IT" sz="1800" dirty="0" smtClean="0">
                <a:latin typeface="Century" panose="02040604050505020304" pitchFamily="18" charset="0"/>
              </a:rPr>
              <a:t>Media mobile per i sensori H2S (in rosso) e C6H6 (in arancio) a 60 ( a destra) e 120 minuti</a:t>
            </a:r>
            <a:endParaRPr lang="it-IT" sz="1800" dirty="0">
              <a:latin typeface="Century" panose="02040604050505020304" pitchFamily="18" charset="0"/>
            </a:endParaRPr>
          </a:p>
        </p:txBody>
      </p:sp>
      <p:pic>
        <p:nvPicPr>
          <p:cNvPr id="4" name="Immagin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8215" y="1227158"/>
            <a:ext cx="5235054" cy="2715904"/>
          </a:xfrm>
          <a:prstGeom prst="rect">
            <a:avLst/>
          </a:prstGeom>
        </p:spPr>
      </p:pic>
      <p:pic>
        <p:nvPicPr>
          <p:cNvPr id="5" name="Immagin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85558" y="1227159"/>
            <a:ext cx="5235054" cy="2715904"/>
          </a:xfrm>
          <a:prstGeom prst="rect">
            <a:avLst/>
          </a:prstGeom>
        </p:spPr>
      </p:pic>
      <p:pic>
        <p:nvPicPr>
          <p:cNvPr id="9" name="Immagin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8215" y="3943062"/>
            <a:ext cx="4838966" cy="2715904"/>
          </a:xfrm>
          <a:prstGeom prst="rect">
            <a:avLst/>
          </a:prstGeom>
        </p:spPr>
      </p:pic>
      <p:pic>
        <p:nvPicPr>
          <p:cNvPr id="10" name="Immagin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793269" y="3960256"/>
            <a:ext cx="5280546" cy="2698710"/>
          </a:xfrm>
          <a:prstGeom prst="rect">
            <a:avLst/>
          </a:prstGeom>
        </p:spPr>
      </p:pic>
    </p:spTree>
    <p:extLst>
      <p:ext uri="{BB962C8B-B14F-4D97-AF65-F5344CB8AC3E}">
        <p14:creationId xmlns:p14="http://schemas.microsoft.com/office/powerpoint/2010/main" val="4073647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4"/>
                                        </p:tgtEl>
                                      </p:cBhvr>
                                    </p:animEffect>
                                    <p:set>
                                      <p:cBhvr>
                                        <p:cTn id="10" dur="1" fill="hold">
                                          <p:stCondLst>
                                            <p:cond delay="499"/>
                                          </p:stCondLst>
                                        </p:cTn>
                                        <p:tgtEl>
                                          <p:spTgt spid="4"/>
                                        </p:tgtEl>
                                        <p:attrNameLst>
                                          <p:attrName>style.visibility</p:attrName>
                                        </p:attrNameLst>
                                      </p:cBhvr>
                                      <p:to>
                                        <p:strVal val="hidden"/>
                                      </p:to>
                                    </p:set>
                                  </p:childTnLst>
                                </p:cTn>
                              </p:par>
                              <p:par>
                                <p:cTn id="11" presetID="10" presetClass="exit" presetSubtype="0" fill="hold" nodeType="withEffect">
                                  <p:stCondLst>
                                    <p:cond delay="0"/>
                                  </p:stCondLst>
                                  <p:childTnLst>
                                    <p:animEffect transition="out" filter="fade">
                                      <p:cBhvr>
                                        <p:cTn id="12" dur="500"/>
                                        <p:tgtEl>
                                          <p:spTgt spid="5"/>
                                        </p:tgtEl>
                                      </p:cBhvr>
                                    </p:animEffect>
                                    <p:set>
                                      <p:cBhvr>
                                        <p:cTn id="13" dur="1" fill="hold">
                                          <p:stCondLst>
                                            <p:cond delay="499"/>
                                          </p:stCondLst>
                                        </p:cTn>
                                        <p:tgtEl>
                                          <p:spTgt spid="5"/>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9"/>
                                        </p:tgtEl>
                                      </p:cBhvr>
                                    </p:animEffect>
                                    <p:set>
                                      <p:cBhvr>
                                        <p:cTn id="16" dur="1" fill="hold">
                                          <p:stCondLst>
                                            <p:cond delay="499"/>
                                          </p:stCondLst>
                                        </p:cTn>
                                        <p:tgtEl>
                                          <p:spTgt spid="9"/>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10"/>
                                        </p:tgtEl>
                                      </p:cBhvr>
                                    </p:animEffect>
                                    <p:set>
                                      <p:cBhvr>
                                        <p:cTn id="19"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44889"/>
            <a:ext cx="10515600" cy="1187355"/>
          </a:xfrm>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Analisi Visuale</a:t>
            </a:r>
            <a:endParaRPr lang="it-IT" sz="4000" b="1" dirty="0">
              <a:effectLst>
                <a:outerShdw blurRad="38100" dist="38100" dir="2700000" algn="tl">
                  <a:srgbClr val="000000">
                    <a:alpha val="43137"/>
                  </a:srgbClr>
                </a:outerShdw>
              </a:effectLst>
              <a:latin typeface="Century" panose="02040604050505020304" pitchFamily="18" charset="0"/>
            </a:endParaRPr>
          </a:p>
        </p:txBody>
      </p:sp>
      <p:sp>
        <p:nvSpPr>
          <p:cNvPr id="6" name="Rettangolo 5"/>
          <p:cNvSpPr/>
          <p:nvPr/>
        </p:nvSpPr>
        <p:spPr>
          <a:xfrm>
            <a:off x="557283" y="882788"/>
            <a:ext cx="9629633" cy="369332"/>
          </a:xfrm>
          <a:prstGeom prst="rect">
            <a:avLst/>
          </a:prstGeom>
        </p:spPr>
        <p:txBody>
          <a:bodyPr wrap="square">
            <a:spAutoFit/>
          </a:bodyPr>
          <a:lstStyle/>
          <a:p>
            <a:r>
              <a:rPr lang="it-IT" dirty="0"/>
              <a:t>Media mobile per il sensore </a:t>
            </a:r>
            <a:r>
              <a:rPr lang="it-IT" dirty="0" smtClean="0"/>
              <a:t>VOC (in verde) e PIDVOC a </a:t>
            </a:r>
            <a:r>
              <a:rPr lang="it-IT" dirty="0"/>
              <a:t>60 ( a destra) e 120 minuti.</a:t>
            </a:r>
          </a:p>
        </p:txBody>
      </p:sp>
      <p:pic>
        <p:nvPicPr>
          <p:cNvPr id="7" name="Immagine 6"/>
          <p:cNvPicPr>
            <a:picLocks noChangeAspect="1"/>
          </p:cNvPicPr>
          <p:nvPr/>
        </p:nvPicPr>
        <p:blipFill>
          <a:blip r:embed="rId2"/>
          <a:stretch>
            <a:fillRect/>
          </a:stretch>
        </p:blipFill>
        <p:spPr>
          <a:xfrm>
            <a:off x="603704" y="1277072"/>
            <a:ext cx="5235055" cy="2745376"/>
          </a:xfrm>
          <a:prstGeom prst="rect">
            <a:avLst/>
          </a:prstGeom>
        </p:spPr>
      </p:pic>
      <p:pic>
        <p:nvPicPr>
          <p:cNvPr id="8" name="Immagine 7"/>
          <p:cNvPicPr>
            <a:picLocks noChangeAspect="1"/>
          </p:cNvPicPr>
          <p:nvPr/>
        </p:nvPicPr>
        <p:blipFill>
          <a:blip r:embed="rId3"/>
          <a:stretch>
            <a:fillRect/>
          </a:stretch>
        </p:blipFill>
        <p:spPr>
          <a:xfrm>
            <a:off x="5958433" y="1277072"/>
            <a:ext cx="5236918" cy="2731245"/>
          </a:xfrm>
          <a:prstGeom prst="rect">
            <a:avLst/>
          </a:prstGeom>
        </p:spPr>
      </p:pic>
      <p:pic>
        <p:nvPicPr>
          <p:cNvPr id="11" name="Immagin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8213" y="4022448"/>
            <a:ext cx="5235056" cy="2652359"/>
          </a:xfrm>
          <a:prstGeom prst="rect">
            <a:avLst/>
          </a:prstGeom>
        </p:spPr>
      </p:pic>
      <p:pic>
        <p:nvPicPr>
          <p:cNvPr id="12" name="Immagin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960296" y="4048551"/>
            <a:ext cx="5235055" cy="2598356"/>
          </a:xfrm>
          <a:prstGeom prst="rect">
            <a:avLst/>
          </a:prstGeom>
        </p:spPr>
      </p:pic>
    </p:spTree>
    <p:extLst>
      <p:ext uri="{BB962C8B-B14F-4D97-AF65-F5344CB8AC3E}">
        <p14:creationId xmlns:p14="http://schemas.microsoft.com/office/powerpoint/2010/main" val="3511724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44889"/>
            <a:ext cx="10515600" cy="1187355"/>
          </a:xfrm>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Analisi Visuale</a:t>
            </a:r>
            <a:endParaRPr lang="it-IT" sz="4000" b="1" dirty="0">
              <a:effectLst>
                <a:outerShdw blurRad="38100" dist="38100" dir="2700000" algn="tl">
                  <a:srgbClr val="000000">
                    <a:alpha val="43137"/>
                  </a:srgbClr>
                </a:outerShdw>
              </a:effectLst>
              <a:latin typeface="Century" panose="02040604050505020304" pitchFamily="18" charset="0"/>
            </a:endParaRPr>
          </a:p>
        </p:txBody>
      </p:sp>
      <p:pic>
        <p:nvPicPr>
          <p:cNvPr id="13" name="Immagine 12"/>
          <p:cNvPicPr>
            <a:picLocks noChangeAspect="1"/>
          </p:cNvPicPr>
          <p:nvPr/>
        </p:nvPicPr>
        <p:blipFill>
          <a:blip r:embed="rId2"/>
          <a:stretch>
            <a:fillRect/>
          </a:stretch>
        </p:blipFill>
        <p:spPr>
          <a:xfrm>
            <a:off x="1383909" y="1347389"/>
            <a:ext cx="9424181" cy="5182223"/>
          </a:xfrm>
          <a:prstGeom prst="rect">
            <a:avLst/>
          </a:prstGeom>
        </p:spPr>
      </p:pic>
      <p:sp>
        <p:nvSpPr>
          <p:cNvPr id="14" name="Segnaposto contenuto 13"/>
          <p:cNvSpPr>
            <a:spLocks noGrp="1"/>
          </p:cNvSpPr>
          <p:nvPr>
            <p:ph idx="1"/>
          </p:nvPr>
        </p:nvSpPr>
        <p:spPr>
          <a:xfrm>
            <a:off x="838200" y="906928"/>
            <a:ext cx="10515600" cy="4351338"/>
          </a:xfrm>
        </p:spPr>
        <p:txBody>
          <a:bodyPr/>
          <a:lstStyle/>
          <a:p>
            <a:pPr marL="0" indent="0">
              <a:buNone/>
            </a:pPr>
            <a:r>
              <a:rPr lang="it-IT" sz="1800" dirty="0" smtClean="0">
                <a:latin typeface="Century" panose="02040604050505020304" pitchFamily="18" charset="0"/>
              </a:rPr>
              <a:t>Media oraria di tutti i sensori</a:t>
            </a:r>
            <a:endParaRPr lang="it-IT" sz="1800" dirty="0">
              <a:latin typeface="Century" panose="02040604050505020304" pitchFamily="18" charset="0"/>
            </a:endParaRPr>
          </a:p>
        </p:txBody>
      </p:sp>
    </p:spTree>
    <p:extLst>
      <p:ext uri="{BB962C8B-B14F-4D97-AF65-F5344CB8AC3E}">
        <p14:creationId xmlns:p14="http://schemas.microsoft.com/office/powerpoint/2010/main" val="1047849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Analisi e Raccomandazioni</a:t>
            </a:r>
            <a:endParaRPr lang="it-IT" sz="4000" b="1" dirty="0">
              <a:effectLst>
                <a:outerShdw blurRad="38100" dist="38100" dir="2700000" algn="tl">
                  <a:srgbClr val="000000">
                    <a:alpha val="43137"/>
                  </a:srgbClr>
                </a:outerShdw>
              </a:effectLst>
              <a:latin typeface="Century" panose="02040604050505020304" pitchFamily="18" charset="0"/>
            </a:endParaRPr>
          </a:p>
        </p:txBody>
      </p:sp>
      <mc:AlternateContent xmlns:mc="http://schemas.openxmlformats.org/markup-compatibility/2006">
        <mc:Choice xmlns:a14="http://schemas.microsoft.com/office/drawing/2010/main" Requires="a14">
          <p:sp>
            <p:nvSpPr>
              <p:cNvPr id="6" name="Segnaposto contenuto 5"/>
              <p:cNvSpPr>
                <a:spLocks noGrp="1"/>
              </p:cNvSpPr>
              <p:nvPr>
                <p:ph sz="half" idx="1"/>
              </p:nvPr>
            </p:nvSpPr>
            <p:spPr>
              <a:xfrm>
                <a:off x="736600" y="1690688"/>
                <a:ext cx="10744200" cy="2589212"/>
              </a:xfrm>
            </p:spPr>
            <p:txBody>
              <a:bodyPr>
                <a:normAutofit fontScale="32500" lnSpcReduction="20000"/>
              </a:bodyPr>
              <a:lstStyle/>
              <a:p>
                <a:pPr marL="0" indent="0">
                  <a:buNone/>
                </a:pPr>
                <a:r>
                  <a:rPr lang="it-IT" sz="5500" dirty="0" smtClean="0">
                    <a:latin typeface="Century" panose="02040604050505020304" pitchFamily="18" charset="0"/>
                  </a:rPr>
                  <a:t>Osservando  </a:t>
                </a:r>
                <a:r>
                  <a:rPr lang="it-IT" sz="5500" dirty="0">
                    <a:latin typeface="Century" panose="02040604050505020304" pitchFamily="18" charset="0"/>
                  </a:rPr>
                  <a:t>i valori medi di benzene acquisiti dai ricettori di tutte le stazioni è possibile </a:t>
                </a:r>
                <a:r>
                  <a:rPr lang="it-IT" sz="5500" dirty="0" smtClean="0">
                    <a:latin typeface="Century" panose="02040604050505020304" pitchFamily="18" charset="0"/>
                  </a:rPr>
                  <a:t>constatare che: </a:t>
                </a:r>
                <a:r>
                  <a:rPr lang="it-IT" sz="5500" dirty="0">
                    <a:latin typeface="Century" panose="02040604050505020304" pitchFamily="18" charset="0"/>
                  </a:rPr>
                  <a:t>non solo rispettino i limiti governativi imposti ma siano anche molto </a:t>
                </a:r>
                <a:r>
                  <a:rPr lang="it-IT" sz="5500" dirty="0" smtClean="0">
                    <a:latin typeface="Century" panose="02040604050505020304" pitchFamily="18" charset="0"/>
                  </a:rPr>
                  <a:t>minori. </a:t>
                </a:r>
                <a:endParaRPr lang="it-IT" sz="5500" dirty="0">
                  <a:latin typeface="Century" panose="02040604050505020304" pitchFamily="18" charset="0"/>
                </a:endParaRPr>
              </a:p>
              <a:p>
                <a:pPr marL="0" indent="0">
                  <a:buNone/>
                </a:pPr>
                <a:r>
                  <a:rPr lang="it-IT" sz="5500" dirty="0" smtClean="0">
                    <a:latin typeface="Century" panose="02040604050505020304" pitchFamily="18" charset="0"/>
                  </a:rPr>
                  <a:t>Infatti i </a:t>
                </a:r>
                <a:r>
                  <a:rPr lang="it-IT" sz="5500" dirty="0">
                    <a:latin typeface="Century" panose="02040604050505020304" pitchFamily="18" charset="0"/>
                  </a:rPr>
                  <a:t>valori medi registrati </a:t>
                </a:r>
                <a:r>
                  <a:rPr lang="it-IT" sz="5500" dirty="0" smtClean="0">
                    <a:latin typeface="Century" panose="02040604050505020304" pitchFamily="18" charset="0"/>
                  </a:rPr>
                  <a:t>sono: </a:t>
                </a:r>
              </a:p>
              <a:p>
                <a:r>
                  <a:rPr lang="it-IT" sz="5500" dirty="0" smtClean="0">
                    <a:latin typeface="Century" panose="02040604050505020304" pitchFamily="18" charset="0"/>
                  </a:rPr>
                  <a:t>0.00026 </a:t>
                </a:r>
                <a14:m>
                  <m:oMath xmlns:m="http://schemas.openxmlformats.org/officeDocument/2006/math">
                    <m:f>
                      <m:fPr>
                        <m:type m:val="lin"/>
                        <m:ctrlPr>
                          <a:rPr lang="it-IT" sz="5500" i="1">
                            <a:latin typeface="Cambria Math" panose="02040503050406030204" pitchFamily="18" charset="0"/>
                          </a:rPr>
                        </m:ctrlPr>
                      </m:fPr>
                      <m:num>
                        <m:r>
                          <m:rPr>
                            <m:sty m:val="p"/>
                          </m:rPr>
                          <a:rPr lang="it-IT" sz="5500" i="0">
                            <a:latin typeface="Cambria Math" panose="02040503050406030204" pitchFamily="18" charset="0"/>
                          </a:rPr>
                          <m:t>mg</m:t>
                        </m:r>
                      </m:num>
                      <m:den>
                        <m:sSup>
                          <m:sSupPr>
                            <m:ctrlPr>
                              <a:rPr lang="it-IT" sz="5500" i="1">
                                <a:latin typeface="Cambria Math" panose="02040503050406030204" pitchFamily="18" charset="0"/>
                              </a:rPr>
                            </m:ctrlPr>
                          </m:sSupPr>
                          <m:e>
                            <m:r>
                              <m:rPr>
                                <m:sty m:val="p"/>
                              </m:rPr>
                              <a:rPr lang="it-IT" sz="5500" i="0">
                                <a:latin typeface="Cambria Math" panose="02040503050406030204" pitchFamily="18" charset="0"/>
                              </a:rPr>
                              <m:t>m</m:t>
                            </m:r>
                          </m:e>
                          <m:sup>
                            <m:r>
                              <a:rPr lang="it-IT" sz="5500" i="0">
                                <a:latin typeface="Cambria Math" panose="02040503050406030204" pitchFamily="18" charset="0"/>
                              </a:rPr>
                              <m:t>3</m:t>
                            </m:r>
                          </m:sup>
                        </m:sSup>
                        <m:r>
                          <a:rPr lang="it-IT" sz="5500" i="0">
                            <a:latin typeface="Cambria Math" panose="02040503050406030204" pitchFamily="18" charset="0"/>
                          </a:rPr>
                          <m:t> </m:t>
                        </m:r>
                      </m:den>
                    </m:f>
                  </m:oMath>
                </a14:m>
                <a:r>
                  <a:rPr lang="it-IT" sz="5500" dirty="0" smtClean="0">
                    <a:latin typeface="Century" panose="02040604050505020304" pitchFamily="18" charset="0"/>
                  </a:rPr>
                  <a:t>in prossimità dell’allevamento dell’azienda agricola di Lombardi L. e Lombardi G.</a:t>
                </a:r>
              </a:p>
              <a:p>
                <a:r>
                  <a:rPr lang="it-IT" sz="5500" dirty="0" smtClean="0">
                    <a:latin typeface="Century" panose="02040604050505020304" pitchFamily="18" charset="0"/>
                  </a:rPr>
                  <a:t>0,00027  </a:t>
                </a:r>
                <a14:m>
                  <m:oMath xmlns:m="http://schemas.openxmlformats.org/officeDocument/2006/math">
                    <m:f>
                      <m:fPr>
                        <m:type m:val="lin"/>
                        <m:ctrlPr>
                          <a:rPr lang="it-IT" sz="5500" i="1">
                            <a:latin typeface="Cambria Math" panose="02040503050406030204" pitchFamily="18" charset="0"/>
                          </a:rPr>
                        </m:ctrlPr>
                      </m:fPr>
                      <m:num>
                        <m:r>
                          <m:rPr>
                            <m:sty m:val="p"/>
                          </m:rPr>
                          <a:rPr lang="it-IT" sz="5500" i="0">
                            <a:latin typeface="Cambria Math" panose="02040503050406030204" pitchFamily="18" charset="0"/>
                          </a:rPr>
                          <m:t>mg</m:t>
                        </m:r>
                      </m:num>
                      <m:den>
                        <m:sSup>
                          <m:sSupPr>
                            <m:ctrlPr>
                              <a:rPr lang="it-IT" sz="5500" i="1">
                                <a:latin typeface="Cambria Math" panose="02040503050406030204" pitchFamily="18" charset="0"/>
                              </a:rPr>
                            </m:ctrlPr>
                          </m:sSupPr>
                          <m:e>
                            <m:r>
                              <m:rPr>
                                <m:sty m:val="p"/>
                              </m:rPr>
                              <a:rPr lang="it-IT" sz="5500" i="0">
                                <a:latin typeface="Cambria Math" panose="02040503050406030204" pitchFamily="18" charset="0"/>
                              </a:rPr>
                              <m:t>m</m:t>
                            </m:r>
                          </m:e>
                          <m:sup>
                            <m:r>
                              <a:rPr lang="it-IT" sz="5500" i="0">
                                <a:latin typeface="Cambria Math" panose="02040503050406030204" pitchFamily="18" charset="0"/>
                              </a:rPr>
                              <m:t>3</m:t>
                            </m:r>
                          </m:sup>
                        </m:sSup>
                      </m:den>
                    </m:f>
                  </m:oMath>
                </a14:m>
                <a:r>
                  <a:rPr lang="it-IT" sz="5500" dirty="0">
                    <a:latin typeface="Century" panose="02040604050505020304" pitchFamily="18" charset="0"/>
                  </a:rPr>
                  <a:t> </a:t>
                </a:r>
                <a:r>
                  <a:rPr lang="it-IT" sz="5500" dirty="0" smtClean="0">
                    <a:latin typeface="Century" panose="02040604050505020304" pitchFamily="18" charset="0"/>
                  </a:rPr>
                  <a:t>nelle vicinanze dell’allevamento a cura dell’azienda agricola di Filippo V.</a:t>
                </a:r>
              </a:p>
              <a:p>
                <a:r>
                  <a:rPr lang="it-IT" sz="5500" dirty="0" smtClean="0">
                    <a:latin typeface="Century" panose="02040604050505020304" pitchFamily="18" charset="0"/>
                  </a:rPr>
                  <a:t>0,00038 </a:t>
                </a:r>
                <a14:m>
                  <m:oMath xmlns:m="http://schemas.openxmlformats.org/officeDocument/2006/math">
                    <m:f>
                      <m:fPr>
                        <m:type m:val="lin"/>
                        <m:ctrlPr>
                          <a:rPr lang="it-IT" sz="5500" i="1">
                            <a:latin typeface="Cambria Math" panose="02040503050406030204" pitchFamily="18" charset="0"/>
                          </a:rPr>
                        </m:ctrlPr>
                      </m:fPr>
                      <m:num>
                        <m:r>
                          <m:rPr>
                            <m:sty m:val="p"/>
                          </m:rPr>
                          <a:rPr lang="it-IT" sz="5500" i="0">
                            <a:latin typeface="Cambria Math" panose="02040503050406030204" pitchFamily="18" charset="0"/>
                          </a:rPr>
                          <m:t>mg</m:t>
                        </m:r>
                      </m:num>
                      <m:den>
                        <m:sSup>
                          <m:sSupPr>
                            <m:ctrlPr>
                              <a:rPr lang="it-IT" sz="5500" i="1">
                                <a:latin typeface="Cambria Math" panose="02040503050406030204" pitchFamily="18" charset="0"/>
                              </a:rPr>
                            </m:ctrlPr>
                          </m:sSupPr>
                          <m:e>
                            <m:r>
                              <m:rPr>
                                <m:sty m:val="p"/>
                              </m:rPr>
                              <a:rPr lang="it-IT" sz="5500" i="0">
                                <a:latin typeface="Cambria Math" panose="02040503050406030204" pitchFamily="18" charset="0"/>
                              </a:rPr>
                              <m:t>m</m:t>
                            </m:r>
                          </m:e>
                          <m:sup>
                            <m:r>
                              <a:rPr lang="it-IT" sz="5500" i="0">
                                <a:latin typeface="Cambria Math" panose="02040503050406030204" pitchFamily="18" charset="0"/>
                              </a:rPr>
                              <m:t>3 </m:t>
                            </m:r>
                          </m:sup>
                        </m:sSup>
                      </m:den>
                    </m:f>
                  </m:oMath>
                </a14:m>
                <a:r>
                  <a:rPr lang="it-IT" sz="5500" dirty="0">
                    <a:latin typeface="Century" panose="02040604050505020304" pitchFamily="18" charset="0"/>
                  </a:rPr>
                  <a:t>calcolato </a:t>
                </a:r>
                <a:r>
                  <a:rPr lang="it-IT" sz="5500" dirty="0" smtClean="0">
                    <a:latin typeface="Century" panose="02040604050505020304" pitchFamily="18" charset="0"/>
                  </a:rPr>
                  <a:t>nella postazione ATM10</a:t>
                </a:r>
                <a:r>
                  <a:rPr lang="it-IT" sz="5500" smtClean="0">
                    <a:latin typeface="Century" panose="02040604050505020304" pitchFamily="18" charset="0"/>
                  </a:rPr>
                  <a:t>, sita nelle </a:t>
                </a:r>
                <a:r>
                  <a:rPr lang="it-IT" sz="5500" dirty="0" smtClean="0">
                    <a:latin typeface="Century" panose="02040604050505020304" pitchFamily="18" charset="0"/>
                  </a:rPr>
                  <a:t>vicinanze di una pietraia </a:t>
                </a:r>
                <a:endParaRPr lang="it-IT" sz="5500" dirty="0" smtClean="0">
                  <a:latin typeface="Century" panose="02040604050505020304" pitchFamily="18" charset="0"/>
                </a:endParaRPr>
              </a:p>
              <a:p>
                <a:r>
                  <a:rPr lang="it-IT" sz="5500" dirty="0" smtClean="0">
                    <a:latin typeface="Century" panose="02040604050505020304" pitchFamily="18" charset="0"/>
                  </a:rPr>
                  <a:t>0,00046</a:t>
                </a:r>
                <a14:m>
                  <m:oMath xmlns:m="http://schemas.openxmlformats.org/officeDocument/2006/math">
                    <m:f>
                      <m:fPr>
                        <m:type m:val="lin"/>
                        <m:ctrlPr>
                          <a:rPr lang="it-IT" sz="5500" i="1">
                            <a:latin typeface="Cambria Math" panose="02040503050406030204" pitchFamily="18" charset="0"/>
                          </a:rPr>
                        </m:ctrlPr>
                      </m:fPr>
                      <m:num>
                        <m:r>
                          <m:rPr>
                            <m:sty m:val="p"/>
                          </m:rPr>
                          <a:rPr lang="it-IT" sz="5500" i="0">
                            <a:latin typeface="Cambria Math" panose="02040503050406030204" pitchFamily="18" charset="0"/>
                          </a:rPr>
                          <m:t>mg</m:t>
                        </m:r>
                      </m:num>
                      <m:den>
                        <m:sSup>
                          <m:sSupPr>
                            <m:ctrlPr>
                              <a:rPr lang="it-IT" sz="5500" i="1">
                                <a:latin typeface="Cambria Math" panose="02040503050406030204" pitchFamily="18" charset="0"/>
                              </a:rPr>
                            </m:ctrlPr>
                          </m:sSupPr>
                          <m:e>
                            <m:r>
                              <m:rPr>
                                <m:sty m:val="p"/>
                              </m:rPr>
                              <a:rPr lang="it-IT" sz="5500" i="0">
                                <a:latin typeface="Cambria Math" panose="02040503050406030204" pitchFamily="18" charset="0"/>
                              </a:rPr>
                              <m:t>m</m:t>
                            </m:r>
                          </m:e>
                          <m:sup>
                            <m:r>
                              <a:rPr lang="it-IT" sz="5500" i="0">
                                <a:latin typeface="Cambria Math" panose="02040503050406030204" pitchFamily="18" charset="0"/>
                              </a:rPr>
                              <m:t>3</m:t>
                            </m:r>
                          </m:sup>
                        </m:sSup>
                      </m:den>
                    </m:f>
                  </m:oMath>
                </a14:m>
                <a:r>
                  <a:rPr lang="it-IT" sz="5500" dirty="0" smtClean="0">
                    <a:latin typeface="Century" panose="02040604050505020304" pitchFamily="18" charset="0"/>
                  </a:rPr>
                  <a:t> calcolato sul perimetro esterno dello stabilimento.</a:t>
                </a:r>
              </a:p>
              <a:p>
                <a:pPr marL="0" indent="0">
                  <a:buNone/>
                </a:pPr>
                <a:endParaRPr lang="it-IT" dirty="0"/>
              </a:p>
            </p:txBody>
          </p:sp>
        </mc:Choice>
        <mc:Fallback>
          <p:sp>
            <p:nvSpPr>
              <p:cNvPr id="6" name="Segnaposto contenuto 5"/>
              <p:cNvSpPr>
                <a:spLocks noGrp="1" noRot="1" noChangeAspect="1" noMove="1" noResize="1" noEditPoints="1" noAdjustHandles="1" noChangeArrowheads="1" noChangeShapeType="1" noTextEdit="1"/>
              </p:cNvSpPr>
              <p:nvPr>
                <p:ph sz="half" idx="1"/>
              </p:nvPr>
            </p:nvSpPr>
            <p:spPr>
              <a:xfrm>
                <a:off x="736600" y="1690688"/>
                <a:ext cx="10744200" cy="2589212"/>
              </a:xfrm>
              <a:blipFill rotWithShape="0">
                <a:blip r:embed="rId2"/>
                <a:stretch>
                  <a:fillRect l="-511" t="-4235" r="-341" b="-5882"/>
                </a:stretch>
              </a:blipFill>
            </p:spPr>
            <p:txBody>
              <a:bodyPr/>
              <a:lstStyle/>
              <a:p>
                <a:r>
                  <a:rPr lang="it-IT">
                    <a:noFill/>
                  </a:rPr>
                  <a:t> </a:t>
                </a:r>
              </a:p>
            </p:txBody>
          </p:sp>
        </mc:Fallback>
      </mc:AlternateContent>
      <p:sp>
        <p:nvSpPr>
          <p:cNvPr id="4" name="Segnaposto contenuto 3"/>
          <p:cNvSpPr>
            <a:spLocks noGrp="1"/>
          </p:cNvSpPr>
          <p:nvPr>
            <p:ph sz="half" idx="2"/>
          </p:nvPr>
        </p:nvSpPr>
        <p:spPr>
          <a:xfrm>
            <a:off x="736600" y="4137025"/>
            <a:ext cx="10756900" cy="2530476"/>
          </a:xfrm>
        </p:spPr>
        <p:txBody>
          <a:bodyPr>
            <a:normAutofit fontScale="32500" lnSpcReduction="20000"/>
          </a:bodyPr>
          <a:lstStyle/>
          <a:p>
            <a:pPr marL="0" indent="0">
              <a:lnSpc>
                <a:spcPct val="170000"/>
              </a:lnSpc>
              <a:buNone/>
            </a:pPr>
            <a:r>
              <a:rPr lang="it-IT" sz="5600" dirty="0" smtClean="0">
                <a:latin typeface="Century" panose="02040604050505020304" pitchFamily="18" charset="0"/>
              </a:rPr>
              <a:t>Il benzene è prodotto anche dal traffico veicolare, nonostante la zona d’interesse non sia molto trafficata è comunque possibile notare come i livelli medi di benzene più alti siano registrati in prossimità della postazione più vicina allo stabilimento e della stazione ATM10 posta nei pressi di una pietraia, per cui il livello di benzene può essere stato influenzato dal transito continuo di macchine pesanti con notevoli quantità di emissioni di gas di scarico</a:t>
            </a:r>
          </a:p>
          <a:p>
            <a:pPr marL="0" indent="0">
              <a:buNone/>
            </a:pPr>
            <a:endParaRPr lang="it-IT" dirty="0" smtClean="0"/>
          </a:p>
        </p:txBody>
      </p:sp>
    </p:spTree>
    <p:extLst>
      <p:ext uri="{BB962C8B-B14F-4D97-AF65-F5344CB8AC3E}">
        <p14:creationId xmlns:p14="http://schemas.microsoft.com/office/powerpoint/2010/main" val="8200128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29172"/>
            <a:ext cx="10515600" cy="1325563"/>
          </a:xfrm>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Analisi e Raccomandazioni</a:t>
            </a:r>
            <a:endParaRPr lang="it-IT" sz="4000" b="1" dirty="0">
              <a:effectLst>
                <a:outerShdw blurRad="38100" dist="38100" dir="2700000" algn="tl">
                  <a:srgbClr val="000000">
                    <a:alpha val="43137"/>
                  </a:srgbClr>
                </a:outerShdw>
              </a:effectLst>
              <a:latin typeface="Century" panose="02040604050505020304" pitchFamily="18" charset="0"/>
            </a:endParaRPr>
          </a:p>
        </p:txBody>
      </p:sp>
      <p:sp>
        <p:nvSpPr>
          <p:cNvPr id="4" name="Segnaposto contenuto 3"/>
          <p:cNvSpPr>
            <a:spLocks noGrp="1"/>
          </p:cNvSpPr>
          <p:nvPr>
            <p:ph sz="half" idx="2"/>
          </p:nvPr>
        </p:nvSpPr>
        <p:spPr>
          <a:xfrm>
            <a:off x="870203" y="913855"/>
            <a:ext cx="10439400" cy="3063875"/>
          </a:xfrm>
        </p:spPr>
        <p:txBody>
          <a:bodyPr>
            <a:normAutofit/>
          </a:bodyPr>
          <a:lstStyle/>
          <a:p>
            <a:pPr marL="0" indent="0">
              <a:lnSpc>
                <a:spcPct val="150000"/>
              </a:lnSpc>
              <a:buNone/>
            </a:pPr>
            <a:r>
              <a:rPr lang="it-IT" sz="1800" dirty="0" smtClean="0">
                <a:latin typeface="Century" panose="02040604050505020304" pitchFamily="18" charset="0"/>
              </a:rPr>
              <a:t>Analizzando i seguenti grafici è stato possibile constatare come c’è un aumento del livello medio di benzene, con una frequenza temporale minore delle 8 ore lavorative, è probabile infatti che si sia adottata una strategia organizzativa interna che prevede cambi turno diversi che terminano in orari diversi, perciò è difficile tener traccia di questo </a:t>
            </a:r>
            <a:endParaRPr lang="it-IT" sz="1800" dirty="0">
              <a:latin typeface="Century" panose="02040604050505020304" pitchFamily="18" charset="0"/>
            </a:endParaRPr>
          </a:p>
        </p:txBody>
      </p:sp>
      <p:pic>
        <p:nvPicPr>
          <p:cNvPr id="3" name="Immagine 2"/>
          <p:cNvPicPr>
            <a:picLocks noChangeAspect="1"/>
          </p:cNvPicPr>
          <p:nvPr/>
        </p:nvPicPr>
        <p:blipFill>
          <a:blip r:embed="rId2"/>
          <a:stretch>
            <a:fillRect/>
          </a:stretch>
        </p:blipFill>
        <p:spPr>
          <a:xfrm>
            <a:off x="1371347" y="2613024"/>
            <a:ext cx="3280527" cy="1962826"/>
          </a:xfrm>
          <a:prstGeom prst="rect">
            <a:avLst/>
          </a:prstGeom>
        </p:spPr>
      </p:pic>
      <p:pic>
        <p:nvPicPr>
          <p:cNvPr id="5" name="Immagine 4"/>
          <p:cNvPicPr>
            <a:picLocks noChangeAspect="1"/>
          </p:cNvPicPr>
          <p:nvPr/>
        </p:nvPicPr>
        <p:blipFill>
          <a:blip r:embed="rId3"/>
          <a:stretch>
            <a:fillRect/>
          </a:stretch>
        </p:blipFill>
        <p:spPr>
          <a:xfrm>
            <a:off x="6880337" y="2569848"/>
            <a:ext cx="3352687" cy="2006002"/>
          </a:xfrm>
          <a:prstGeom prst="rect">
            <a:avLst/>
          </a:prstGeom>
        </p:spPr>
      </p:pic>
      <p:pic>
        <p:nvPicPr>
          <p:cNvPr id="6" name="Immagine 5"/>
          <p:cNvPicPr>
            <a:picLocks noChangeAspect="1"/>
          </p:cNvPicPr>
          <p:nvPr/>
        </p:nvPicPr>
        <p:blipFill>
          <a:blip r:embed="rId4"/>
          <a:stretch>
            <a:fillRect/>
          </a:stretch>
        </p:blipFill>
        <p:spPr>
          <a:xfrm>
            <a:off x="1371348" y="4613153"/>
            <a:ext cx="3280527" cy="1972904"/>
          </a:xfrm>
          <a:prstGeom prst="rect">
            <a:avLst/>
          </a:prstGeom>
        </p:spPr>
      </p:pic>
      <p:pic>
        <p:nvPicPr>
          <p:cNvPr id="7" name="Immagine 6"/>
          <p:cNvPicPr>
            <a:picLocks noChangeAspect="1"/>
          </p:cNvPicPr>
          <p:nvPr/>
        </p:nvPicPr>
        <p:blipFill>
          <a:blip r:embed="rId5"/>
          <a:stretch>
            <a:fillRect/>
          </a:stretch>
        </p:blipFill>
        <p:spPr>
          <a:xfrm>
            <a:off x="6880336" y="4656020"/>
            <a:ext cx="3352688" cy="2010677"/>
          </a:xfrm>
          <a:prstGeom prst="rect">
            <a:avLst/>
          </a:prstGeom>
        </p:spPr>
      </p:pic>
    </p:spTree>
    <p:extLst>
      <p:ext uri="{BB962C8B-B14F-4D97-AF65-F5344CB8AC3E}">
        <p14:creationId xmlns:p14="http://schemas.microsoft.com/office/powerpoint/2010/main" val="3840247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Analisi e Raccomandazioni</a:t>
            </a:r>
            <a:endParaRPr lang="it-IT" sz="4000" b="1" dirty="0">
              <a:effectLst>
                <a:outerShdw blurRad="38100" dist="38100" dir="2700000" algn="tl">
                  <a:srgbClr val="000000">
                    <a:alpha val="43137"/>
                  </a:srgbClr>
                </a:outerShdw>
              </a:effectLst>
              <a:latin typeface="Century" panose="02040604050505020304" pitchFamily="18" charset="0"/>
            </a:endParaRPr>
          </a:p>
        </p:txBody>
      </p:sp>
      <p:sp>
        <p:nvSpPr>
          <p:cNvPr id="6" name="Segnaposto contenuto 5"/>
          <p:cNvSpPr>
            <a:spLocks noGrp="1"/>
          </p:cNvSpPr>
          <p:nvPr>
            <p:ph sz="half" idx="1"/>
          </p:nvPr>
        </p:nvSpPr>
        <p:spPr>
          <a:xfrm>
            <a:off x="865163" y="1690688"/>
            <a:ext cx="7547317" cy="2177927"/>
          </a:xfrm>
        </p:spPr>
        <p:txBody>
          <a:bodyPr>
            <a:normAutofit/>
          </a:bodyPr>
          <a:lstStyle/>
          <a:p>
            <a:pPr marL="0" indent="0">
              <a:buNone/>
            </a:pPr>
            <a:r>
              <a:rPr lang="it-IT" sz="2000" dirty="0" smtClean="0">
                <a:latin typeface="Century" panose="02040604050505020304" pitchFamily="18" charset="0"/>
              </a:rPr>
              <a:t>Concludendo possiamo affermare che sulla base dei  </a:t>
            </a:r>
            <a:r>
              <a:rPr lang="it-IT" sz="2000" u="sng" dirty="0">
                <a:latin typeface="Century" panose="02040604050505020304" pitchFamily="18" charset="0"/>
              </a:rPr>
              <a:t>dati </a:t>
            </a:r>
            <a:r>
              <a:rPr lang="it-IT" sz="2000" u="sng" dirty="0" smtClean="0">
                <a:latin typeface="Century" panose="02040604050505020304" pitchFamily="18" charset="0"/>
              </a:rPr>
              <a:t>inviati</a:t>
            </a:r>
            <a:r>
              <a:rPr lang="it-IT" sz="2000" dirty="0" smtClean="0">
                <a:latin typeface="Century" panose="02040604050505020304" pitchFamily="18" charset="0"/>
              </a:rPr>
              <a:t> le </a:t>
            </a:r>
            <a:r>
              <a:rPr lang="it-IT" sz="2000" dirty="0">
                <a:latin typeface="Century" panose="02040604050505020304" pitchFamily="18" charset="0"/>
              </a:rPr>
              <a:t>emissioni </a:t>
            </a:r>
            <a:r>
              <a:rPr lang="it-IT" sz="2000" dirty="0" smtClean="0">
                <a:latin typeface="Century" panose="02040604050505020304" pitchFamily="18" charset="0"/>
              </a:rPr>
              <a:t>degli inquinanti dovute </a:t>
            </a:r>
            <a:r>
              <a:rPr lang="it-IT" sz="2000" dirty="0">
                <a:latin typeface="Century" panose="02040604050505020304" pitchFamily="18" charset="0"/>
              </a:rPr>
              <a:t>alle attività effettuate presso il Centro </a:t>
            </a:r>
            <a:r>
              <a:rPr lang="it-IT" sz="2000" dirty="0" smtClean="0">
                <a:latin typeface="Century" panose="02040604050505020304" pitchFamily="18" charset="0"/>
              </a:rPr>
              <a:t>Olio </a:t>
            </a:r>
            <a:r>
              <a:rPr lang="it-IT" sz="2000" dirty="0">
                <a:latin typeface="Century" panose="02040604050505020304" pitchFamily="18" charset="0"/>
              </a:rPr>
              <a:t>Tempa Rossa non rappresentano un rischio per la salute dei </a:t>
            </a:r>
            <a:r>
              <a:rPr lang="it-IT" sz="2000" dirty="0" smtClean="0">
                <a:latin typeface="Century" panose="02040604050505020304" pitchFamily="18" charset="0"/>
              </a:rPr>
              <a:t>lavoratori, degli </a:t>
            </a:r>
            <a:r>
              <a:rPr lang="it-IT" sz="2000" dirty="0">
                <a:latin typeface="Century" panose="02040604050505020304" pitchFamily="18" charset="0"/>
              </a:rPr>
              <a:t>allevamenti </a:t>
            </a:r>
            <a:r>
              <a:rPr lang="it-IT" sz="2000" dirty="0" smtClean="0">
                <a:latin typeface="Century" panose="02040604050505020304" pitchFamily="18" charset="0"/>
              </a:rPr>
              <a:t>vicini e dei cittadini residenti nei centri abitati vicini.</a:t>
            </a:r>
          </a:p>
        </p:txBody>
      </p:sp>
      <p:pic>
        <p:nvPicPr>
          <p:cNvPr id="7" name="Immagin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6900" y="4631044"/>
            <a:ext cx="3136900" cy="1847850"/>
          </a:xfrm>
          <a:prstGeom prst="rect">
            <a:avLst/>
          </a:prstGeom>
        </p:spPr>
      </p:pic>
      <p:sp>
        <p:nvSpPr>
          <p:cNvPr id="3" name="Rettangolo 2"/>
          <p:cNvSpPr/>
          <p:nvPr/>
        </p:nvSpPr>
        <p:spPr>
          <a:xfrm>
            <a:off x="838200" y="3615381"/>
            <a:ext cx="10515600" cy="1323439"/>
          </a:xfrm>
          <a:prstGeom prst="rect">
            <a:avLst/>
          </a:prstGeom>
        </p:spPr>
        <p:txBody>
          <a:bodyPr wrap="square">
            <a:spAutoFit/>
          </a:bodyPr>
          <a:lstStyle/>
          <a:p>
            <a:r>
              <a:rPr lang="it-IT" sz="2000" dirty="0">
                <a:latin typeface="Century" panose="02040604050505020304" pitchFamily="18" charset="0"/>
              </a:rPr>
              <a:t>Tuttavia, i dati inviati dall‘A.R.P.A.B non sembrerebbero essere affidabili, a causa dell'alta percentuale di fallimenti in determinati </a:t>
            </a:r>
            <a:r>
              <a:rPr lang="it-IT" sz="2000" dirty="0" smtClean="0">
                <a:latin typeface="Century" panose="02040604050505020304" pitchFamily="18" charset="0"/>
              </a:rPr>
              <a:t>periodi, della </a:t>
            </a:r>
            <a:r>
              <a:rPr lang="it-IT" sz="2000" dirty="0">
                <a:latin typeface="Century" panose="02040604050505020304" pitchFamily="18" charset="0"/>
              </a:rPr>
              <a:t>notevole mancanza di dati per addirittura due </a:t>
            </a:r>
            <a:r>
              <a:rPr lang="it-IT" sz="2000" dirty="0" smtClean="0">
                <a:latin typeface="Century" panose="02040604050505020304" pitchFamily="18" charset="0"/>
              </a:rPr>
              <a:t>mesi, e considerate le numerose lamentele degli abitanti del posto.</a:t>
            </a:r>
            <a:endParaRPr lang="it-IT" sz="2000" dirty="0"/>
          </a:p>
        </p:txBody>
      </p:sp>
      <p:pic>
        <p:nvPicPr>
          <p:cNvPr id="4" name="Immagine 3"/>
          <p:cNvPicPr>
            <a:picLocks noChangeAspect="1"/>
          </p:cNvPicPr>
          <p:nvPr/>
        </p:nvPicPr>
        <p:blipFill rotWithShape="1">
          <a:blip r:embed="rId3">
            <a:extLst>
              <a:ext uri="{28A0092B-C50C-407E-A947-70E740481C1C}">
                <a14:useLocalDpi xmlns:a14="http://schemas.microsoft.com/office/drawing/2010/main" val="0"/>
              </a:ext>
            </a:extLst>
          </a:blip>
          <a:srcRect l="46988" t="31397" r="34187" b="38870"/>
          <a:stretch/>
        </p:blipFill>
        <p:spPr>
          <a:xfrm>
            <a:off x="8216900" y="1690688"/>
            <a:ext cx="3149600" cy="1714661"/>
          </a:xfrm>
          <a:prstGeom prst="rect">
            <a:avLst/>
          </a:prstGeom>
        </p:spPr>
      </p:pic>
    </p:spTree>
    <p:extLst>
      <p:ext uri="{BB962C8B-B14F-4D97-AF65-F5344CB8AC3E}">
        <p14:creationId xmlns:p14="http://schemas.microsoft.com/office/powerpoint/2010/main" val="589903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35000"/>
            <a:lum/>
          </a:blip>
          <a:srcRect/>
          <a:stretch>
            <a:fillRect/>
          </a:stretch>
        </a:blipFill>
        <a:effectLst/>
      </p:bgPr>
    </p:bg>
    <p:spTree>
      <p:nvGrpSpPr>
        <p:cNvPr id="1" name=""/>
        <p:cNvGrpSpPr/>
        <p:nvPr/>
      </p:nvGrpSpPr>
      <p:grpSpPr>
        <a:xfrm>
          <a:off x="0" y="0"/>
          <a:ext cx="0" cy="0"/>
          <a:chOff x="0" y="0"/>
          <a:chExt cx="0" cy="0"/>
        </a:xfrm>
      </p:grpSpPr>
      <p:sp>
        <p:nvSpPr>
          <p:cNvPr id="2" name="Titolo 1"/>
          <p:cNvSpPr>
            <a:spLocks noGrp="1"/>
          </p:cNvSpPr>
          <p:nvPr>
            <p:ph type="ctrTitle"/>
          </p:nvPr>
        </p:nvSpPr>
        <p:spPr>
          <a:xfrm>
            <a:off x="703386" y="3756782"/>
            <a:ext cx="11127543" cy="1448973"/>
          </a:xfrm>
        </p:spPr>
        <p:txBody>
          <a:bodyPr>
            <a:normAutofit fontScale="90000"/>
          </a:bodyPr>
          <a:lstStyle/>
          <a:p>
            <a:r>
              <a:rPr lang="it-IT" sz="4900" b="1" dirty="0" smtClean="0">
                <a:effectLst>
                  <a:outerShdw blurRad="38100" dist="38100" dir="2700000" algn="tl">
                    <a:srgbClr val="000000">
                      <a:alpha val="43137"/>
                    </a:srgbClr>
                  </a:outerShdw>
                </a:effectLst>
                <a:latin typeface="Century" panose="02040604050505020304" pitchFamily="18" charset="0"/>
              </a:rPr>
              <a:t>Big Data</a:t>
            </a:r>
            <a:r>
              <a:rPr lang="it-IT" sz="4900" b="1" dirty="0">
                <a:effectLst>
                  <a:outerShdw blurRad="38100" dist="38100" dir="2700000" algn="tl">
                    <a:srgbClr val="000000">
                      <a:alpha val="43137"/>
                    </a:srgbClr>
                  </a:outerShdw>
                </a:effectLst>
                <a:latin typeface="Century" panose="02040604050505020304" pitchFamily="18" charset="0"/>
              </a:rPr>
              <a:t/>
            </a:r>
            <a:br>
              <a:rPr lang="it-IT" sz="4900" b="1" dirty="0">
                <a:effectLst>
                  <a:outerShdw blurRad="38100" dist="38100" dir="2700000" algn="tl">
                    <a:srgbClr val="000000">
                      <a:alpha val="43137"/>
                    </a:srgbClr>
                  </a:outerShdw>
                </a:effectLst>
                <a:latin typeface="Century" panose="02040604050505020304" pitchFamily="18" charset="0"/>
              </a:rPr>
            </a:br>
            <a:r>
              <a:rPr lang="it-IT" sz="4900" b="1" dirty="0" smtClean="0">
                <a:effectLst>
                  <a:outerShdw blurRad="38100" dist="38100" dir="2700000" algn="tl">
                    <a:srgbClr val="000000">
                      <a:alpha val="43137"/>
                    </a:srgbClr>
                  </a:outerShdw>
                </a:effectLst>
                <a:latin typeface="Century" panose="02040604050505020304" pitchFamily="18" charset="0"/>
              </a:rPr>
              <a:t/>
            </a:r>
            <a:br>
              <a:rPr lang="it-IT" sz="4900" b="1" dirty="0" smtClean="0">
                <a:effectLst>
                  <a:outerShdw blurRad="38100" dist="38100" dir="2700000" algn="tl">
                    <a:srgbClr val="000000">
                      <a:alpha val="43137"/>
                    </a:srgbClr>
                  </a:outerShdw>
                </a:effectLst>
                <a:latin typeface="Century" panose="02040604050505020304" pitchFamily="18" charset="0"/>
              </a:rPr>
            </a:br>
            <a:r>
              <a:rPr lang="it-IT" sz="4900" b="1" dirty="0" smtClean="0">
                <a:effectLst>
                  <a:outerShdw blurRad="38100" dist="38100" dir="2700000" algn="tl">
                    <a:srgbClr val="000000">
                      <a:alpha val="43137"/>
                    </a:srgbClr>
                  </a:outerShdw>
                </a:effectLst>
                <a:latin typeface="Century" panose="02040604050505020304" pitchFamily="18" charset="0"/>
              </a:rPr>
              <a:t/>
            </a:r>
            <a:br>
              <a:rPr lang="it-IT" sz="4900" b="1" dirty="0" smtClean="0">
                <a:effectLst>
                  <a:outerShdw blurRad="38100" dist="38100" dir="2700000" algn="tl">
                    <a:srgbClr val="000000">
                      <a:alpha val="43137"/>
                    </a:srgbClr>
                  </a:outerShdw>
                </a:effectLst>
                <a:latin typeface="Century" panose="02040604050505020304" pitchFamily="18" charset="0"/>
              </a:rPr>
            </a:br>
            <a:r>
              <a:rPr lang="it-IT" dirty="0" smtClean="0"/>
              <a:t/>
            </a:r>
            <a:br>
              <a:rPr lang="it-IT" dirty="0" smtClean="0"/>
            </a:br>
            <a:r>
              <a:rPr lang="it-IT" sz="4000" b="1" dirty="0" smtClean="0">
                <a:effectLst>
                  <a:outerShdw blurRad="38100" dist="38100" dir="2700000" algn="tl">
                    <a:srgbClr val="000000">
                      <a:alpha val="43137"/>
                    </a:srgbClr>
                  </a:outerShdw>
                </a:effectLst>
                <a:latin typeface="Century" panose="02040604050505020304" pitchFamily="18" charset="0"/>
              </a:rPr>
              <a:t>Grazie per l’attenzione!</a:t>
            </a:r>
            <a:br>
              <a:rPr lang="it-IT" sz="4000" b="1" dirty="0" smtClean="0">
                <a:effectLst>
                  <a:outerShdw blurRad="38100" dist="38100" dir="2700000" algn="tl">
                    <a:srgbClr val="000000">
                      <a:alpha val="43137"/>
                    </a:srgbClr>
                  </a:outerShdw>
                </a:effectLst>
                <a:latin typeface="Century" panose="02040604050505020304" pitchFamily="18" charset="0"/>
              </a:rPr>
            </a:br>
            <a:r>
              <a:rPr lang="it-IT" sz="4000" b="1" dirty="0">
                <a:effectLst>
                  <a:outerShdw blurRad="38100" dist="38100" dir="2700000" algn="tl">
                    <a:srgbClr val="000000">
                      <a:alpha val="43137"/>
                    </a:srgbClr>
                  </a:outerShdw>
                </a:effectLst>
                <a:latin typeface="Century" panose="02040604050505020304" pitchFamily="18" charset="0"/>
              </a:rPr>
              <a:t/>
            </a:r>
            <a:br>
              <a:rPr lang="it-IT" sz="4000" b="1" dirty="0">
                <a:effectLst>
                  <a:outerShdw blurRad="38100" dist="38100" dir="2700000" algn="tl">
                    <a:srgbClr val="000000">
                      <a:alpha val="43137"/>
                    </a:srgbClr>
                  </a:outerShdw>
                </a:effectLst>
                <a:latin typeface="Century" panose="02040604050505020304" pitchFamily="18" charset="0"/>
              </a:rPr>
            </a:br>
            <a:r>
              <a:rPr lang="it-IT" sz="4000" b="1" dirty="0" smtClean="0">
                <a:effectLst>
                  <a:outerShdw blurRad="38100" dist="38100" dir="2700000" algn="tl">
                    <a:srgbClr val="000000">
                      <a:alpha val="43137"/>
                    </a:srgbClr>
                  </a:outerShdw>
                </a:effectLst>
                <a:latin typeface="Century" panose="02040604050505020304" pitchFamily="18" charset="0"/>
              </a:rPr>
              <a:t/>
            </a:r>
            <a:br>
              <a:rPr lang="it-IT" sz="4000" b="1" dirty="0" smtClean="0">
                <a:effectLst>
                  <a:outerShdw blurRad="38100" dist="38100" dir="2700000" algn="tl">
                    <a:srgbClr val="000000">
                      <a:alpha val="43137"/>
                    </a:srgbClr>
                  </a:outerShdw>
                </a:effectLst>
                <a:latin typeface="Century" panose="02040604050505020304" pitchFamily="18" charset="0"/>
              </a:rPr>
            </a:br>
            <a:r>
              <a:rPr lang="it-IT" sz="4000" b="1" dirty="0">
                <a:effectLst>
                  <a:outerShdw blurRad="38100" dist="38100" dir="2700000" algn="tl">
                    <a:srgbClr val="000000">
                      <a:alpha val="43137"/>
                    </a:srgbClr>
                  </a:outerShdw>
                </a:effectLst>
                <a:latin typeface="Century" panose="02040604050505020304" pitchFamily="18" charset="0"/>
              </a:rPr>
              <a:t/>
            </a:r>
            <a:br>
              <a:rPr lang="it-IT" sz="4000" b="1" dirty="0">
                <a:effectLst>
                  <a:outerShdw blurRad="38100" dist="38100" dir="2700000" algn="tl">
                    <a:srgbClr val="000000">
                      <a:alpha val="43137"/>
                    </a:srgbClr>
                  </a:outerShdw>
                </a:effectLst>
                <a:latin typeface="Century" panose="02040604050505020304" pitchFamily="18" charset="0"/>
              </a:rPr>
            </a:br>
            <a:endParaRPr lang="it-IT" sz="3600" b="1" dirty="0">
              <a:effectLst>
                <a:outerShdw blurRad="38100" dist="38100" dir="2700000" algn="tl">
                  <a:srgbClr val="000000">
                    <a:alpha val="43137"/>
                  </a:srgbClr>
                </a:outerShdw>
              </a:effectLst>
              <a:latin typeface="Century" panose="02040604050505020304" pitchFamily="18" charset="0"/>
            </a:endParaRPr>
          </a:p>
        </p:txBody>
      </p:sp>
      <p:sp>
        <p:nvSpPr>
          <p:cNvPr id="3" name="Sottotitolo 2"/>
          <p:cNvSpPr>
            <a:spLocks noGrp="1"/>
          </p:cNvSpPr>
          <p:nvPr>
            <p:ph type="subTitle" idx="1"/>
          </p:nvPr>
        </p:nvSpPr>
        <p:spPr>
          <a:xfrm>
            <a:off x="0" y="5008807"/>
            <a:ext cx="3648222" cy="1655762"/>
          </a:xfrm>
        </p:spPr>
        <p:txBody>
          <a:bodyPr>
            <a:normAutofit/>
          </a:bodyPr>
          <a:lstStyle/>
          <a:p>
            <a:pPr algn="r"/>
            <a:r>
              <a:rPr lang="it-IT" sz="1800" dirty="0" smtClean="0">
                <a:latin typeface="Century" panose="02040604050505020304" pitchFamily="18" charset="0"/>
              </a:rPr>
              <a:t>Antonio Rinaldi           64767</a:t>
            </a:r>
          </a:p>
          <a:p>
            <a:pPr algn="r"/>
            <a:r>
              <a:rPr lang="it-IT" sz="1800" dirty="0" smtClean="0">
                <a:latin typeface="Century" panose="02040604050505020304" pitchFamily="18" charset="0"/>
              </a:rPr>
              <a:t>Aurelia Santarsiere     65124</a:t>
            </a:r>
          </a:p>
          <a:p>
            <a:pPr algn="r"/>
            <a:r>
              <a:rPr lang="it-IT" sz="1800" dirty="0" smtClean="0">
                <a:latin typeface="Century" panose="02040604050505020304" pitchFamily="18" charset="0"/>
              </a:rPr>
              <a:t>Carmine Martinelli      63795</a:t>
            </a:r>
          </a:p>
          <a:p>
            <a:pPr algn="r"/>
            <a:r>
              <a:rPr lang="it-IT" sz="1800" dirty="0" smtClean="0">
                <a:latin typeface="Century" panose="02040604050505020304" pitchFamily="18" charset="0"/>
              </a:rPr>
              <a:t>Mario Di Lonardo        66225</a:t>
            </a:r>
            <a:endParaRPr lang="it-IT" sz="1800" dirty="0">
              <a:latin typeface="Century" panose="02040604050505020304" pitchFamily="18" charset="0"/>
            </a:endParaRPr>
          </a:p>
        </p:txBody>
      </p:sp>
    </p:spTree>
    <p:extLst>
      <p:ext uri="{BB962C8B-B14F-4D97-AF65-F5344CB8AC3E}">
        <p14:creationId xmlns:p14="http://schemas.microsoft.com/office/powerpoint/2010/main" val="11707893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93747"/>
            <a:ext cx="10515600" cy="1325563"/>
          </a:xfrm>
        </p:spPr>
        <p:txBody>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Analisi della Qualità dell’Aria</a:t>
            </a:r>
            <a:r>
              <a:rPr lang="it-IT" b="1" dirty="0" smtClean="0">
                <a:effectLst>
                  <a:outerShdw blurRad="38100" dist="38100" dir="2700000" algn="tl">
                    <a:srgbClr val="000000">
                      <a:alpha val="43137"/>
                    </a:srgbClr>
                  </a:outerShdw>
                </a:effectLst>
                <a:latin typeface="Century" panose="02040604050505020304" pitchFamily="18" charset="0"/>
              </a:rPr>
              <a:t/>
            </a:r>
            <a:br>
              <a:rPr lang="it-IT" b="1" dirty="0" smtClean="0">
                <a:effectLst>
                  <a:outerShdw blurRad="38100" dist="38100" dir="2700000" algn="tl">
                    <a:srgbClr val="000000">
                      <a:alpha val="43137"/>
                    </a:srgbClr>
                  </a:outerShdw>
                </a:effectLst>
                <a:latin typeface="Century" panose="02040604050505020304" pitchFamily="18" charset="0"/>
              </a:rPr>
            </a:br>
            <a:r>
              <a:rPr lang="it-IT" sz="2000" b="1" dirty="0" smtClean="0">
                <a:effectLst>
                  <a:outerShdw blurRad="38100" dist="38100" dir="2700000" algn="tl">
                    <a:srgbClr val="000000">
                      <a:alpha val="43137"/>
                    </a:srgbClr>
                  </a:outerShdw>
                </a:effectLst>
                <a:latin typeface="Century" panose="02040604050505020304" pitchFamily="18" charset="0"/>
              </a:rPr>
              <a:t>in prossimità del Centro Olio Tempa Rossa</a:t>
            </a:r>
            <a:endParaRPr lang="it-IT" sz="2000" b="1" dirty="0">
              <a:effectLst>
                <a:outerShdw blurRad="38100" dist="38100" dir="2700000" algn="tl">
                  <a:srgbClr val="000000">
                    <a:alpha val="43137"/>
                  </a:srgbClr>
                </a:outerShdw>
              </a:effectLst>
              <a:latin typeface="Century" panose="02040604050505020304" pitchFamily="18" charset="0"/>
            </a:endParaRPr>
          </a:p>
        </p:txBody>
      </p:sp>
      <p:sp>
        <p:nvSpPr>
          <p:cNvPr id="3" name="Segnaposto contenuto 2"/>
          <p:cNvSpPr>
            <a:spLocks noGrp="1"/>
          </p:cNvSpPr>
          <p:nvPr>
            <p:ph sz="half" idx="1"/>
          </p:nvPr>
        </p:nvSpPr>
        <p:spPr>
          <a:xfrm>
            <a:off x="838200" y="1758462"/>
            <a:ext cx="5181600" cy="4991650"/>
          </a:xfrm>
          <a:effectLst>
            <a:softEdge rad="12700"/>
          </a:effectLst>
        </p:spPr>
        <p:txBody>
          <a:bodyPr>
            <a:normAutofit lnSpcReduction="10000"/>
          </a:bodyPr>
          <a:lstStyle/>
          <a:p>
            <a:pPr marL="0" indent="0">
              <a:buNone/>
            </a:pPr>
            <a:r>
              <a:rPr lang="it-IT" sz="1800" dirty="0" smtClean="0">
                <a:latin typeface="Century" panose="02040604050505020304" pitchFamily="18" charset="0"/>
              </a:rPr>
              <a:t>L’analisi è stata effettuata sulla base dei dati inviati da A.R.P.A.B. registrati da quattro stazioni di monitoraggio site in prossimità del stabilimento:</a:t>
            </a:r>
          </a:p>
          <a:p>
            <a:r>
              <a:rPr lang="it-IT" sz="1800" b="1" dirty="0" smtClean="0">
                <a:latin typeface="Century" panose="02040604050505020304" pitchFamily="18" charset="0"/>
              </a:rPr>
              <a:t>ATM05</a:t>
            </a:r>
            <a:r>
              <a:rPr lang="it-IT" sz="1800" dirty="0" smtClean="0">
                <a:latin typeface="Century" panose="02040604050505020304" pitchFamily="18" charset="0"/>
              </a:rPr>
              <a:t>: nelle vicinanze dell’azienda agricola Lombardi, in cui vengono svolte attività zootecniche e colture.</a:t>
            </a:r>
          </a:p>
          <a:p>
            <a:endParaRPr lang="it-IT" sz="1800" dirty="0" smtClean="0">
              <a:latin typeface="Century" panose="02040604050505020304" pitchFamily="18" charset="0"/>
            </a:endParaRPr>
          </a:p>
          <a:p>
            <a:r>
              <a:rPr lang="it-IT" sz="1800" b="1" dirty="0" smtClean="0">
                <a:latin typeface="Century" panose="02040604050505020304" pitchFamily="18" charset="0"/>
              </a:rPr>
              <a:t>ATM07</a:t>
            </a:r>
            <a:r>
              <a:rPr lang="it-IT" sz="1800" dirty="0" smtClean="0">
                <a:latin typeface="Century" panose="02040604050505020304" pitchFamily="18" charset="0"/>
              </a:rPr>
              <a:t>: in prossimità dell’azienda agricola Filippo, in cui è presente un allevamento di pollame e la coltivazione di foraggi.</a:t>
            </a:r>
          </a:p>
          <a:p>
            <a:endParaRPr lang="it-IT" sz="1800" dirty="0" smtClean="0">
              <a:latin typeface="Century" panose="02040604050505020304" pitchFamily="18" charset="0"/>
            </a:endParaRPr>
          </a:p>
          <a:p>
            <a:r>
              <a:rPr lang="it-IT" sz="1800" b="1" dirty="0" smtClean="0">
                <a:latin typeface="Century" panose="02040604050505020304" pitchFamily="18" charset="0"/>
              </a:rPr>
              <a:t>ATM10</a:t>
            </a:r>
            <a:r>
              <a:rPr lang="it-IT" sz="1800" dirty="0" smtClean="0">
                <a:latin typeface="Century" panose="02040604050505020304" pitchFamily="18" charset="0"/>
              </a:rPr>
              <a:t>: distante circa 1,7 km (in linea d’aria) dal Centro Olio, ed è la postazione più lontana.</a:t>
            </a:r>
          </a:p>
          <a:p>
            <a:endParaRPr lang="it-IT" sz="1800" dirty="0" smtClean="0">
              <a:latin typeface="Century" panose="02040604050505020304" pitchFamily="18" charset="0"/>
            </a:endParaRPr>
          </a:p>
          <a:p>
            <a:r>
              <a:rPr lang="it-IT" sz="1800" b="1" dirty="0" smtClean="0">
                <a:latin typeface="Century" panose="02040604050505020304" pitchFamily="18" charset="0"/>
              </a:rPr>
              <a:t>ATM14: </a:t>
            </a:r>
            <a:r>
              <a:rPr lang="it-IT" sz="1800" dirty="0" smtClean="0">
                <a:latin typeface="Century" panose="02040604050505020304" pitchFamily="18" charset="0"/>
              </a:rPr>
              <a:t>posta sul perimetro esterno del sito.</a:t>
            </a:r>
            <a:endParaRPr lang="it-IT" sz="1800" b="1" dirty="0">
              <a:latin typeface="Century" panose="02040604050505020304" pitchFamily="18" charset="0"/>
            </a:endParaRPr>
          </a:p>
        </p:txBody>
      </p:sp>
      <p:pic>
        <p:nvPicPr>
          <p:cNvPr id="7" name="Immagin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24461" y="3064162"/>
            <a:ext cx="4529339" cy="3336425"/>
          </a:xfrm>
          <a:prstGeom prst="rect">
            <a:avLst/>
          </a:prstGeom>
        </p:spPr>
      </p:pic>
    </p:spTree>
    <p:extLst>
      <p:ext uri="{BB962C8B-B14F-4D97-AF65-F5344CB8AC3E}">
        <p14:creationId xmlns:p14="http://schemas.microsoft.com/office/powerpoint/2010/main" val="37383583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
            <a:ext cx="10515600" cy="1050877"/>
          </a:xfrm>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Query Prefissate</a:t>
            </a:r>
            <a:endParaRPr lang="it-IT" sz="4000" b="1" dirty="0">
              <a:effectLst>
                <a:outerShdw blurRad="38100" dist="38100" dir="2700000" algn="tl">
                  <a:srgbClr val="000000">
                    <a:alpha val="43137"/>
                  </a:srgbClr>
                </a:outerShdw>
              </a:effectLst>
              <a:latin typeface="Century" panose="02040604050505020304" pitchFamily="18" charset="0"/>
            </a:endParaRPr>
          </a:p>
        </p:txBody>
      </p:sp>
      <mc:AlternateContent xmlns:mc="http://schemas.openxmlformats.org/markup-compatibility/2006" xmlns:a14="http://schemas.microsoft.com/office/drawing/2010/main">
        <mc:Choice Requires="a14">
          <p:sp>
            <p:nvSpPr>
              <p:cNvPr id="3" name="Segnaposto contenuto 2"/>
              <p:cNvSpPr>
                <a:spLocks noGrp="1"/>
              </p:cNvSpPr>
              <p:nvPr>
                <p:ph sz="half" idx="1"/>
              </p:nvPr>
            </p:nvSpPr>
            <p:spPr>
              <a:xfrm>
                <a:off x="218364" y="1825625"/>
                <a:ext cx="5801436" cy="4836432"/>
              </a:xfrm>
            </p:spPr>
            <p:txBody>
              <a:bodyPr>
                <a:normAutofit/>
              </a:bodyPr>
              <a:lstStyle/>
              <a:p>
                <a:r>
                  <a:rPr lang="it-IT" sz="1800" dirty="0" smtClean="0">
                    <a:solidFill>
                      <a:srgbClr val="0000CC"/>
                    </a:solidFill>
                    <a:latin typeface="Century" panose="02040604050505020304" pitchFamily="18" charset="0"/>
                  </a:rPr>
                  <a:t>Q1 e Q2 – Le 100 registrazioni con il maggior livello di benzene e acido solfidrico (sensori H2S e H2SJ): </a:t>
                </a:r>
              </a:p>
              <a:p>
                <a:endParaRPr lang="it-IT" sz="1800" dirty="0" smtClean="0">
                  <a:solidFill>
                    <a:srgbClr val="0000CC"/>
                  </a:solidFill>
                  <a:latin typeface="Century" panose="02040604050505020304" pitchFamily="18" charset="0"/>
                </a:endParaRPr>
              </a:p>
              <a:p>
                <a:pPr marL="342900" indent="-342900">
                  <a:buFont typeface="+mj-lt"/>
                  <a:buAutoNum type="arabicPeriod"/>
                </a:pPr>
                <a:r>
                  <a:rPr lang="it-IT" sz="1800" dirty="0" smtClean="0">
                    <a:solidFill>
                      <a:schemeClr val="tx1"/>
                    </a:solidFill>
                    <a:latin typeface="Century" panose="02040604050505020304" pitchFamily="18" charset="0"/>
                  </a:rPr>
                  <a:t>Il 93% di esse ha un valore compreso tra 0,899</a:t>
                </a:r>
                <a14:m>
                  <m:oMath xmlns:m="http://schemas.openxmlformats.org/officeDocument/2006/math">
                    <m:f>
                      <m:fPr>
                        <m:type m:val="lin"/>
                        <m:ctrlPr>
                          <a:rPr lang="it-IT" sz="1800" i="1">
                            <a:solidFill>
                              <a:schemeClr val="tx1"/>
                            </a:solidFill>
                            <a:latin typeface="Cambria Math" panose="02040503050406030204" pitchFamily="18" charset="0"/>
                          </a:rPr>
                        </m:ctrlPr>
                      </m:fPr>
                      <m:num>
                        <m:r>
                          <a:rPr lang="it-IT" sz="1800" i="1">
                            <a:solidFill>
                              <a:schemeClr val="tx1"/>
                            </a:solidFill>
                            <a:latin typeface="Cambria Math" panose="02040503050406030204" pitchFamily="18" charset="0"/>
                          </a:rPr>
                          <m:t>µ</m:t>
                        </m:r>
                        <m:r>
                          <a:rPr lang="it-IT" sz="1800" i="1">
                            <a:solidFill>
                              <a:schemeClr val="tx1"/>
                            </a:solidFill>
                            <a:latin typeface="Cambria Math" panose="02040503050406030204" pitchFamily="18" charset="0"/>
                          </a:rPr>
                          <m:t>𝑔</m:t>
                        </m:r>
                      </m:num>
                      <m:den>
                        <m:sSup>
                          <m:sSupPr>
                            <m:ctrlPr>
                              <a:rPr lang="it-IT" sz="1800" i="1">
                                <a:solidFill>
                                  <a:schemeClr val="tx1"/>
                                </a:solidFill>
                                <a:latin typeface="Cambria Math" panose="02040503050406030204" pitchFamily="18" charset="0"/>
                              </a:rPr>
                            </m:ctrlPr>
                          </m:sSupPr>
                          <m:e>
                            <m:r>
                              <a:rPr lang="it-IT" sz="1800" i="1">
                                <a:solidFill>
                                  <a:schemeClr val="tx1"/>
                                </a:solidFill>
                                <a:latin typeface="Cambria Math" panose="02040503050406030204" pitchFamily="18" charset="0"/>
                              </a:rPr>
                              <m:t>𝑚</m:t>
                            </m:r>
                          </m:e>
                          <m:sup>
                            <m:r>
                              <a:rPr lang="it-IT" sz="1800" i="1">
                                <a:solidFill>
                                  <a:schemeClr val="tx1"/>
                                </a:solidFill>
                                <a:latin typeface="Cambria Math" panose="02040503050406030204" pitchFamily="18" charset="0"/>
                              </a:rPr>
                              <m:t>3</m:t>
                            </m:r>
                          </m:sup>
                        </m:sSup>
                      </m:den>
                    </m:f>
                  </m:oMath>
                </a14:m>
                <a:r>
                  <a:rPr lang="it-IT" sz="1800" dirty="0" smtClean="0">
                    <a:solidFill>
                      <a:schemeClr val="tx1"/>
                    </a:solidFill>
                    <a:latin typeface="Century" panose="02040604050505020304" pitchFamily="18" charset="0"/>
                  </a:rPr>
                  <a:t> e 1.5</a:t>
                </a:r>
                <a14:m>
                  <m:oMath xmlns:m="http://schemas.openxmlformats.org/officeDocument/2006/math">
                    <m:f>
                      <m:fPr>
                        <m:type m:val="lin"/>
                        <m:ctrlPr>
                          <a:rPr lang="it-IT" sz="1800" i="1">
                            <a:solidFill>
                              <a:schemeClr val="tx1"/>
                            </a:solidFill>
                            <a:latin typeface="Cambria Math" panose="02040503050406030204" pitchFamily="18" charset="0"/>
                          </a:rPr>
                        </m:ctrlPr>
                      </m:fPr>
                      <m:num>
                        <m:r>
                          <a:rPr lang="it-IT" sz="1800" i="1">
                            <a:solidFill>
                              <a:schemeClr val="tx1"/>
                            </a:solidFill>
                            <a:latin typeface="Cambria Math" panose="02040503050406030204" pitchFamily="18" charset="0"/>
                          </a:rPr>
                          <m:t>µ</m:t>
                        </m:r>
                        <m:r>
                          <a:rPr lang="it-IT" sz="1800" i="1">
                            <a:solidFill>
                              <a:schemeClr val="tx1"/>
                            </a:solidFill>
                            <a:latin typeface="Cambria Math" panose="02040503050406030204" pitchFamily="18" charset="0"/>
                          </a:rPr>
                          <m:t>𝑔</m:t>
                        </m:r>
                      </m:num>
                      <m:den>
                        <m:sSup>
                          <m:sSupPr>
                            <m:ctrlPr>
                              <a:rPr lang="it-IT" sz="1800" i="1">
                                <a:solidFill>
                                  <a:schemeClr val="tx1"/>
                                </a:solidFill>
                                <a:latin typeface="Cambria Math" panose="02040503050406030204" pitchFamily="18" charset="0"/>
                              </a:rPr>
                            </m:ctrlPr>
                          </m:sSupPr>
                          <m:e>
                            <m:r>
                              <a:rPr lang="it-IT" sz="1800" i="1">
                                <a:solidFill>
                                  <a:schemeClr val="tx1"/>
                                </a:solidFill>
                                <a:latin typeface="Cambria Math" panose="02040503050406030204" pitchFamily="18" charset="0"/>
                              </a:rPr>
                              <m:t>𝑚</m:t>
                            </m:r>
                          </m:e>
                          <m:sup>
                            <m:r>
                              <a:rPr lang="it-IT" sz="1800" i="1">
                                <a:solidFill>
                                  <a:schemeClr val="tx1"/>
                                </a:solidFill>
                                <a:latin typeface="Cambria Math" panose="02040503050406030204" pitchFamily="18" charset="0"/>
                              </a:rPr>
                              <m:t>3</m:t>
                            </m:r>
                          </m:sup>
                        </m:sSup>
                      </m:den>
                    </m:f>
                    <m:r>
                      <a:rPr lang="it-IT" sz="1800" b="0" i="1" smtClean="0">
                        <a:solidFill>
                          <a:schemeClr val="tx1"/>
                        </a:solidFill>
                        <a:latin typeface="Cambria Math" panose="02040503050406030204" pitchFamily="18" charset="0"/>
                      </a:rPr>
                      <m:t>.</m:t>
                    </m:r>
                  </m:oMath>
                </a14:m>
                <a:endParaRPr lang="it-IT" sz="1800" b="0" dirty="0" smtClean="0">
                  <a:solidFill>
                    <a:schemeClr val="tx1"/>
                  </a:solidFill>
                  <a:latin typeface="Century" panose="02040604050505020304" pitchFamily="18" charset="0"/>
                </a:endParaRPr>
              </a:p>
              <a:p>
                <a:pPr marL="342900" indent="-342900">
                  <a:buFont typeface="+mj-lt"/>
                  <a:buAutoNum type="arabicPeriod"/>
                </a:pPr>
                <a:endParaRPr lang="it-IT" sz="1800" dirty="0" smtClean="0">
                  <a:solidFill>
                    <a:schemeClr val="tx1"/>
                  </a:solidFill>
                  <a:latin typeface="Century" panose="02040604050505020304" pitchFamily="18" charset="0"/>
                </a:endParaRPr>
              </a:p>
              <a:p>
                <a:pPr marL="342900" indent="-342900">
                  <a:buFont typeface="+mj-lt"/>
                  <a:buAutoNum type="arabicPeriod"/>
                </a:pPr>
                <a:r>
                  <a:rPr lang="it-IT" sz="1800" dirty="0" smtClean="0">
                    <a:solidFill>
                      <a:schemeClr val="tx1"/>
                    </a:solidFill>
                    <a:latin typeface="Century" panose="02040604050505020304" pitchFamily="18" charset="0"/>
                  </a:rPr>
                  <a:t>Per H2S: [84,90</a:t>
                </a:r>
                <a14:m>
                  <m:oMath xmlns:m="http://schemas.openxmlformats.org/officeDocument/2006/math">
                    <m:f>
                      <m:fPr>
                        <m:type m:val="lin"/>
                        <m:ctrlPr>
                          <a:rPr lang="it-IT" sz="1800" i="1">
                            <a:solidFill>
                              <a:schemeClr val="tx1"/>
                            </a:solidFill>
                            <a:latin typeface="Cambria Math" panose="02040503050406030204" pitchFamily="18" charset="0"/>
                          </a:rPr>
                        </m:ctrlPr>
                      </m:fPr>
                      <m:num>
                        <m:r>
                          <a:rPr lang="it-IT" sz="1800" i="1">
                            <a:solidFill>
                              <a:schemeClr val="tx1"/>
                            </a:solidFill>
                            <a:latin typeface="Cambria Math" panose="02040503050406030204" pitchFamily="18" charset="0"/>
                          </a:rPr>
                          <m:t>µ</m:t>
                        </m:r>
                        <m:r>
                          <a:rPr lang="it-IT" sz="1800" i="1">
                            <a:solidFill>
                              <a:schemeClr val="tx1"/>
                            </a:solidFill>
                            <a:latin typeface="Cambria Math" panose="02040503050406030204" pitchFamily="18" charset="0"/>
                          </a:rPr>
                          <m:t>𝑔</m:t>
                        </m:r>
                      </m:num>
                      <m:den>
                        <m:sSup>
                          <m:sSupPr>
                            <m:ctrlPr>
                              <a:rPr lang="it-IT" sz="1800" i="1">
                                <a:solidFill>
                                  <a:schemeClr val="tx1"/>
                                </a:solidFill>
                                <a:latin typeface="Cambria Math" panose="02040503050406030204" pitchFamily="18" charset="0"/>
                              </a:rPr>
                            </m:ctrlPr>
                          </m:sSupPr>
                          <m:e>
                            <m:r>
                              <a:rPr lang="it-IT" sz="1800" i="1">
                                <a:solidFill>
                                  <a:schemeClr val="tx1"/>
                                </a:solidFill>
                                <a:latin typeface="Cambria Math" panose="02040503050406030204" pitchFamily="18" charset="0"/>
                              </a:rPr>
                              <m:t>𝑚</m:t>
                            </m:r>
                          </m:e>
                          <m:sup>
                            <m:r>
                              <a:rPr lang="it-IT" sz="1800" i="1">
                                <a:solidFill>
                                  <a:schemeClr val="tx1"/>
                                </a:solidFill>
                                <a:latin typeface="Cambria Math" panose="02040503050406030204" pitchFamily="18" charset="0"/>
                              </a:rPr>
                              <m:t>3</m:t>
                            </m:r>
                          </m:sup>
                        </m:sSup>
                      </m:den>
                    </m:f>
                    <m:r>
                      <a:rPr lang="it-IT" sz="1800" b="0" i="0" smtClean="0">
                        <a:solidFill>
                          <a:schemeClr val="tx1"/>
                        </a:solidFill>
                        <a:latin typeface="Cambria Math" panose="02040503050406030204" pitchFamily="18" charset="0"/>
                      </a:rPr>
                      <m:t>−</m:t>
                    </m:r>
                  </m:oMath>
                </a14:m>
                <a:r>
                  <a:rPr lang="it-IT" sz="1800" dirty="0" smtClean="0">
                    <a:solidFill>
                      <a:schemeClr val="tx1"/>
                    </a:solidFill>
                    <a:latin typeface="Century" panose="02040604050505020304" pitchFamily="18" charset="0"/>
                  </a:rPr>
                  <a:t> 169.0</a:t>
                </a:r>
                <a14:m>
                  <m:oMath xmlns:m="http://schemas.openxmlformats.org/officeDocument/2006/math">
                    <m:f>
                      <m:fPr>
                        <m:type m:val="lin"/>
                        <m:ctrlPr>
                          <a:rPr lang="it-IT" sz="1800" i="1">
                            <a:solidFill>
                              <a:schemeClr val="tx1"/>
                            </a:solidFill>
                            <a:latin typeface="Cambria Math" panose="02040503050406030204" pitchFamily="18" charset="0"/>
                          </a:rPr>
                        </m:ctrlPr>
                      </m:fPr>
                      <m:num>
                        <m:r>
                          <a:rPr lang="it-IT" sz="1800" i="1">
                            <a:solidFill>
                              <a:schemeClr val="tx1"/>
                            </a:solidFill>
                            <a:latin typeface="Cambria Math" panose="02040503050406030204" pitchFamily="18" charset="0"/>
                          </a:rPr>
                          <m:t>µ</m:t>
                        </m:r>
                        <m:r>
                          <a:rPr lang="it-IT" sz="1800" i="1">
                            <a:solidFill>
                              <a:schemeClr val="tx1"/>
                            </a:solidFill>
                            <a:latin typeface="Cambria Math" panose="02040503050406030204" pitchFamily="18" charset="0"/>
                          </a:rPr>
                          <m:t>𝑔</m:t>
                        </m:r>
                      </m:num>
                      <m:den>
                        <m:sSup>
                          <m:sSupPr>
                            <m:ctrlPr>
                              <a:rPr lang="it-IT" sz="1800" i="1">
                                <a:solidFill>
                                  <a:schemeClr val="tx1"/>
                                </a:solidFill>
                                <a:latin typeface="Cambria Math" panose="02040503050406030204" pitchFamily="18" charset="0"/>
                              </a:rPr>
                            </m:ctrlPr>
                          </m:sSupPr>
                          <m:e>
                            <m:r>
                              <a:rPr lang="it-IT" sz="1800" i="1">
                                <a:solidFill>
                                  <a:schemeClr val="tx1"/>
                                </a:solidFill>
                                <a:latin typeface="Cambria Math" panose="02040503050406030204" pitchFamily="18" charset="0"/>
                              </a:rPr>
                              <m:t>𝑚</m:t>
                            </m:r>
                          </m:e>
                          <m:sup>
                            <m:r>
                              <a:rPr lang="it-IT" sz="1800" i="1">
                                <a:solidFill>
                                  <a:schemeClr val="tx1"/>
                                </a:solidFill>
                                <a:latin typeface="Cambria Math" panose="02040503050406030204" pitchFamily="18" charset="0"/>
                              </a:rPr>
                              <m:t>3</m:t>
                            </m:r>
                          </m:sup>
                        </m:sSup>
                      </m:den>
                    </m:f>
                    <m:r>
                      <a:rPr lang="it-IT" sz="1800" b="0" i="1" smtClean="0">
                        <a:solidFill>
                          <a:schemeClr val="tx1"/>
                        </a:solidFill>
                        <a:latin typeface="Cambria Math" panose="02040503050406030204" pitchFamily="18" charset="0"/>
                      </a:rPr>
                      <m:t>]</m:t>
                    </m:r>
                  </m:oMath>
                </a14:m>
                <a:r>
                  <a:rPr lang="it-IT" sz="1800" dirty="0" smtClean="0">
                    <a:solidFill>
                      <a:schemeClr val="tx1"/>
                    </a:solidFill>
                    <a:latin typeface="Century" panose="02040604050505020304" pitchFamily="18" charset="0"/>
                  </a:rPr>
                  <a:t>, </a:t>
                </a:r>
                <a:endParaRPr lang="it-IT" sz="1800" dirty="0">
                  <a:latin typeface="Century" panose="02040604050505020304" pitchFamily="18" charset="0"/>
                </a:endParaRPr>
              </a:p>
              <a:p>
                <a:pPr marL="0" indent="0">
                  <a:buNone/>
                </a:pPr>
                <a:r>
                  <a:rPr lang="it-IT" sz="1800" dirty="0" smtClean="0">
                    <a:solidFill>
                      <a:schemeClr val="tx1"/>
                    </a:solidFill>
                    <a:latin typeface="Century" panose="02040604050505020304" pitchFamily="18" charset="0"/>
                  </a:rPr>
                  <a:t>      Per H2SJ: [54,200</a:t>
                </a:r>
                <a14:m>
                  <m:oMath xmlns:m="http://schemas.openxmlformats.org/officeDocument/2006/math">
                    <m:f>
                      <m:fPr>
                        <m:type m:val="lin"/>
                        <m:ctrlPr>
                          <a:rPr lang="it-IT" sz="1800" i="1">
                            <a:solidFill>
                              <a:schemeClr val="tx1"/>
                            </a:solidFill>
                            <a:latin typeface="Cambria Math" panose="02040503050406030204" pitchFamily="18" charset="0"/>
                          </a:rPr>
                        </m:ctrlPr>
                      </m:fPr>
                      <m:num>
                        <m:r>
                          <a:rPr lang="it-IT" sz="1800" i="1">
                            <a:solidFill>
                              <a:schemeClr val="tx1"/>
                            </a:solidFill>
                            <a:latin typeface="Cambria Math" panose="02040503050406030204" pitchFamily="18" charset="0"/>
                          </a:rPr>
                          <m:t>µ</m:t>
                        </m:r>
                        <m:r>
                          <a:rPr lang="it-IT" sz="1800" i="1">
                            <a:solidFill>
                              <a:schemeClr val="tx1"/>
                            </a:solidFill>
                            <a:latin typeface="Cambria Math" panose="02040503050406030204" pitchFamily="18" charset="0"/>
                          </a:rPr>
                          <m:t>𝑔</m:t>
                        </m:r>
                      </m:num>
                      <m:den>
                        <m:sSup>
                          <m:sSupPr>
                            <m:ctrlPr>
                              <a:rPr lang="it-IT" sz="1800" i="1">
                                <a:solidFill>
                                  <a:schemeClr val="tx1"/>
                                </a:solidFill>
                                <a:latin typeface="Cambria Math" panose="02040503050406030204" pitchFamily="18" charset="0"/>
                              </a:rPr>
                            </m:ctrlPr>
                          </m:sSupPr>
                          <m:e>
                            <m:r>
                              <a:rPr lang="it-IT" sz="1800" i="1">
                                <a:solidFill>
                                  <a:schemeClr val="tx1"/>
                                </a:solidFill>
                                <a:latin typeface="Cambria Math" panose="02040503050406030204" pitchFamily="18" charset="0"/>
                              </a:rPr>
                              <m:t>𝑚</m:t>
                            </m:r>
                          </m:e>
                          <m:sup>
                            <m:r>
                              <a:rPr lang="it-IT" sz="1800" i="1">
                                <a:solidFill>
                                  <a:schemeClr val="tx1"/>
                                </a:solidFill>
                                <a:latin typeface="Cambria Math" panose="02040503050406030204" pitchFamily="18" charset="0"/>
                              </a:rPr>
                              <m:t>3</m:t>
                            </m:r>
                          </m:sup>
                        </m:sSup>
                      </m:den>
                    </m:f>
                  </m:oMath>
                </a14:m>
                <a:r>
                  <a:rPr lang="it-IT" sz="1800" dirty="0" smtClean="0">
                    <a:solidFill>
                      <a:schemeClr val="tx1"/>
                    </a:solidFill>
                    <a:latin typeface="Century" panose="02040604050505020304" pitchFamily="18" charset="0"/>
                  </a:rPr>
                  <a:t>-56,900</a:t>
                </a:r>
                <a14:m>
                  <m:oMath xmlns:m="http://schemas.openxmlformats.org/officeDocument/2006/math">
                    <m:f>
                      <m:fPr>
                        <m:type m:val="lin"/>
                        <m:ctrlPr>
                          <a:rPr lang="it-IT" sz="1800" i="1">
                            <a:solidFill>
                              <a:schemeClr val="tx1"/>
                            </a:solidFill>
                            <a:latin typeface="Cambria Math" panose="02040503050406030204" pitchFamily="18" charset="0"/>
                          </a:rPr>
                        </m:ctrlPr>
                      </m:fPr>
                      <m:num>
                        <m:r>
                          <a:rPr lang="it-IT" sz="1800" i="1">
                            <a:solidFill>
                              <a:schemeClr val="tx1"/>
                            </a:solidFill>
                            <a:latin typeface="Cambria Math" panose="02040503050406030204" pitchFamily="18" charset="0"/>
                          </a:rPr>
                          <m:t>µ</m:t>
                        </m:r>
                        <m:r>
                          <a:rPr lang="it-IT" sz="1800" i="1">
                            <a:solidFill>
                              <a:schemeClr val="tx1"/>
                            </a:solidFill>
                            <a:latin typeface="Cambria Math" panose="02040503050406030204" pitchFamily="18" charset="0"/>
                          </a:rPr>
                          <m:t>𝑔</m:t>
                        </m:r>
                      </m:num>
                      <m:den>
                        <m:sSup>
                          <m:sSupPr>
                            <m:ctrlPr>
                              <a:rPr lang="it-IT" sz="1800" i="1">
                                <a:solidFill>
                                  <a:schemeClr val="tx1"/>
                                </a:solidFill>
                                <a:latin typeface="Cambria Math" panose="02040503050406030204" pitchFamily="18" charset="0"/>
                              </a:rPr>
                            </m:ctrlPr>
                          </m:sSupPr>
                          <m:e>
                            <m:r>
                              <a:rPr lang="it-IT" sz="1800" i="1">
                                <a:solidFill>
                                  <a:schemeClr val="tx1"/>
                                </a:solidFill>
                                <a:latin typeface="Cambria Math" panose="02040503050406030204" pitchFamily="18" charset="0"/>
                              </a:rPr>
                              <m:t>𝑚</m:t>
                            </m:r>
                          </m:e>
                          <m:sup>
                            <m:r>
                              <a:rPr lang="it-IT" sz="1800" i="1">
                                <a:solidFill>
                                  <a:schemeClr val="tx1"/>
                                </a:solidFill>
                                <a:latin typeface="Cambria Math" panose="02040503050406030204" pitchFamily="18" charset="0"/>
                              </a:rPr>
                              <m:t>3</m:t>
                            </m:r>
                          </m:sup>
                        </m:sSup>
                      </m:den>
                    </m:f>
                  </m:oMath>
                </a14:m>
                <a:r>
                  <a:rPr lang="it-IT" sz="1800" dirty="0" smtClean="0">
                    <a:solidFill>
                      <a:schemeClr val="tx1"/>
                    </a:solidFill>
                    <a:latin typeface="Century" panose="02040604050505020304" pitchFamily="18" charset="0"/>
                  </a:rPr>
                  <a:t>]</a:t>
                </a:r>
              </a:p>
              <a:p>
                <a:pPr marL="0" indent="0">
                  <a:buNone/>
                </a:pPr>
                <a:endParaRPr lang="it-IT" sz="1800" dirty="0" smtClean="0">
                  <a:solidFill>
                    <a:schemeClr val="tx1"/>
                  </a:solidFill>
                  <a:latin typeface="Century" panose="02040604050505020304" pitchFamily="18" charset="0"/>
                </a:endParaRPr>
              </a:p>
              <a:p>
                <a:r>
                  <a:rPr lang="it-IT" sz="1800" dirty="0">
                    <a:solidFill>
                      <a:srgbClr val="0000CC"/>
                    </a:solidFill>
                    <a:latin typeface="Century" panose="02040604050505020304" pitchFamily="18" charset="0"/>
                  </a:rPr>
                  <a:t>Q3- Le 100 registrazioni con i più bassi livelli di VOC ( sensori VOC e PIDVOC): </a:t>
                </a:r>
                <a:r>
                  <a:rPr lang="it-IT" sz="1800" dirty="0">
                    <a:latin typeface="Century" panose="02040604050505020304" pitchFamily="18" charset="0"/>
                  </a:rPr>
                  <a:t>Il 99</a:t>
                </a:r>
                <a:r>
                  <a:rPr lang="it-IT" sz="1800" dirty="0" smtClean="0">
                    <a:latin typeface="Century" panose="02040604050505020304" pitchFamily="18" charset="0"/>
                  </a:rPr>
                  <a:t>% di esse, secondo </a:t>
                </a:r>
                <a:r>
                  <a:rPr lang="it-IT" sz="1800" dirty="0">
                    <a:latin typeface="Century" panose="02040604050505020304" pitchFamily="18" charset="0"/>
                  </a:rPr>
                  <a:t>entrambi i </a:t>
                </a:r>
                <a:r>
                  <a:rPr lang="it-IT" sz="1800" dirty="0" smtClean="0">
                    <a:latin typeface="Century" panose="02040604050505020304" pitchFamily="18" charset="0"/>
                  </a:rPr>
                  <a:t>sensori,  </a:t>
                </a:r>
                <a:r>
                  <a:rPr lang="it-IT" sz="1800" dirty="0">
                    <a:latin typeface="Century" panose="02040604050505020304" pitchFamily="18" charset="0"/>
                  </a:rPr>
                  <a:t>è stato </a:t>
                </a:r>
                <a:r>
                  <a:rPr lang="it-IT" sz="1800" dirty="0" smtClean="0">
                    <a:latin typeface="Century" panose="02040604050505020304" pitchFamily="18" charset="0"/>
                  </a:rPr>
                  <a:t>registrato nell’ATM07, con un valore pari a 0.</a:t>
                </a:r>
              </a:p>
            </p:txBody>
          </p:sp>
        </mc:Choice>
        <mc:Fallback xmlns="">
          <p:sp>
            <p:nvSpPr>
              <p:cNvPr id="3" name="Segnaposto contenuto 2"/>
              <p:cNvSpPr>
                <a:spLocks noGrp="1" noRot="1" noChangeAspect="1" noMove="1" noResize="1" noEditPoints="1" noAdjustHandles="1" noChangeArrowheads="1" noChangeShapeType="1" noTextEdit="1"/>
              </p:cNvSpPr>
              <p:nvPr>
                <p:ph sz="half" idx="1"/>
              </p:nvPr>
            </p:nvSpPr>
            <p:spPr>
              <a:xfrm>
                <a:off x="218364" y="1825625"/>
                <a:ext cx="5801436" cy="4836432"/>
              </a:xfrm>
              <a:blipFill rotWithShape="0">
                <a:blip r:embed="rId3"/>
                <a:stretch>
                  <a:fillRect l="-840" t="-1259"/>
                </a:stretch>
              </a:blipFill>
            </p:spPr>
            <p:txBody>
              <a:bodyPr/>
              <a:lstStyle/>
              <a:p>
                <a:r>
                  <a:rPr lang="it-IT">
                    <a:noFill/>
                  </a:rPr>
                  <a:t> </a:t>
                </a:r>
              </a:p>
            </p:txBody>
          </p:sp>
        </mc:Fallback>
      </mc:AlternateContent>
      <p:sp>
        <p:nvSpPr>
          <p:cNvPr id="4" name="Segnaposto contenuto 3"/>
          <p:cNvSpPr>
            <a:spLocks noGrp="1"/>
          </p:cNvSpPr>
          <p:nvPr>
            <p:ph sz="half" idx="2"/>
          </p:nvPr>
        </p:nvSpPr>
        <p:spPr/>
        <p:txBody>
          <a:bodyPr>
            <a:normAutofit/>
          </a:bodyPr>
          <a:lstStyle/>
          <a:p>
            <a:r>
              <a:rPr lang="it-IT" sz="1800" dirty="0">
                <a:solidFill>
                  <a:srgbClr val="0000CC"/>
                </a:solidFill>
                <a:latin typeface="Century" panose="02040604050505020304" pitchFamily="18" charset="0"/>
              </a:rPr>
              <a:t>Q4, Q5 e Q6 – Le 50 ore con il più alto/basso livello medio di benzene, acido solfidrico e </a:t>
            </a:r>
            <a:r>
              <a:rPr lang="it-IT" sz="1800" dirty="0" smtClean="0">
                <a:solidFill>
                  <a:srgbClr val="0000CC"/>
                </a:solidFill>
                <a:latin typeface="Century" panose="02040604050505020304" pitchFamily="18" charset="0"/>
              </a:rPr>
              <a:t>VOC:</a:t>
            </a:r>
          </a:p>
          <a:p>
            <a:pPr marL="0" indent="0" algn="ctr">
              <a:buNone/>
            </a:pPr>
            <a:r>
              <a:rPr lang="it-IT" sz="1800" u="sng" dirty="0" smtClean="0">
                <a:latin typeface="Century" panose="02040604050505020304" pitchFamily="18" charset="0"/>
              </a:rPr>
              <a:t>Benzene</a:t>
            </a:r>
          </a:p>
          <a:p>
            <a:r>
              <a:rPr lang="it-IT" sz="1800" b="1" dirty="0" smtClean="0">
                <a:latin typeface="Century" panose="02040604050505020304" pitchFamily="18" charset="0"/>
              </a:rPr>
              <a:t>Alto</a:t>
            </a:r>
            <a:r>
              <a:rPr lang="it-IT" sz="1800" dirty="0" smtClean="0">
                <a:latin typeface="Century" panose="02040604050505020304" pitchFamily="18" charset="0"/>
              </a:rPr>
              <a:t>: mesi estivi (Giugno-Agosto), tra le ore 10:00 e 21:00.</a:t>
            </a:r>
          </a:p>
          <a:p>
            <a:r>
              <a:rPr lang="it-IT" sz="1800" b="1" dirty="0" smtClean="0">
                <a:latin typeface="Century" panose="02040604050505020304" pitchFamily="18" charset="0"/>
              </a:rPr>
              <a:t>Basso</a:t>
            </a:r>
            <a:r>
              <a:rPr lang="it-IT" sz="1800" dirty="0" smtClean="0">
                <a:latin typeface="Century" panose="02040604050505020304" pitchFamily="18" charset="0"/>
              </a:rPr>
              <a:t>: mesi primaverili ed autunnali, Durante le prime ore del mattino (dalle 00:00 alle 9:00)</a:t>
            </a:r>
          </a:p>
        </p:txBody>
      </p:sp>
      <p:pic>
        <p:nvPicPr>
          <p:cNvPr id="6" name="Immagin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26194" y="4424363"/>
            <a:ext cx="2827606" cy="1752600"/>
          </a:xfrm>
          <a:prstGeom prst="rect">
            <a:avLst/>
          </a:prstGeom>
        </p:spPr>
      </p:pic>
    </p:spTree>
    <p:extLst>
      <p:ext uri="{BB962C8B-B14F-4D97-AF65-F5344CB8AC3E}">
        <p14:creationId xmlns:p14="http://schemas.microsoft.com/office/powerpoint/2010/main" val="18804497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
            <a:ext cx="10515600" cy="900752"/>
          </a:xfrm>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Query Prefissate</a:t>
            </a:r>
            <a:endParaRPr lang="it-IT" sz="4000" b="1" dirty="0">
              <a:effectLst>
                <a:outerShdw blurRad="38100" dist="38100" dir="2700000" algn="tl">
                  <a:srgbClr val="000000">
                    <a:alpha val="43137"/>
                  </a:srgbClr>
                </a:outerShdw>
              </a:effectLst>
              <a:latin typeface="Century" panose="02040604050505020304" pitchFamily="18" charset="0"/>
            </a:endParaRPr>
          </a:p>
        </p:txBody>
      </p:sp>
      <mc:AlternateContent xmlns:mc="http://schemas.openxmlformats.org/markup-compatibility/2006" xmlns:a14="http://schemas.microsoft.com/office/drawing/2010/main">
        <mc:Choice Requires="a14">
          <p:sp>
            <p:nvSpPr>
              <p:cNvPr id="3" name="Segnaposto contenuto 2"/>
              <p:cNvSpPr>
                <a:spLocks noGrp="1"/>
              </p:cNvSpPr>
              <p:nvPr>
                <p:ph sz="half" idx="1"/>
              </p:nvPr>
            </p:nvSpPr>
            <p:spPr>
              <a:xfrm>
                <a:off x="838199" y="900752"/>
                <a:ext cx="5885329" cy="5302823"/>
              </a:xfrm>
            </p:spPr>
            <p:txBody>
              <a:bodyPr>
                <a:normAutofit/>
              </a:bodyPr>
              <a:lstStyle/>
              <a:p>
                <a:r>
                  <a:rPr lang="it-IT" sz="1800" dirty="0" smtClean="0">
                    <a:solidFill>
                      <a:srgbClr val="0000CC"/>
                    </a:solidFill>
                    <a:latin typeface="Century" panose="02040604050505020304" pitchFamily="18" charset="0"/>
                  </a:rPr>
                  <a:t>Q4, Q5 e Q6 – Le 50 ore con il più alto/basso livello medio di benzene, acido solfidrico e VOC</a:t>
                </a:r>
                <a:r>
                  <a:rPr lang="it-IT" sz="1800" dirty="0" smtClean="0">
                    <a:latin typeface="Century" panose="02040604050505020304" pitchFamily="18" charset="0"/>
                  </a:rPr>
                  <a:t>: </a:t>
                </a:r>
              </a:p>
              <a:p>
                <a:pPr marL="0" indent="0" algn="ctr">
                  <a:buNone/>
                </a:pPr>
                <a:r>
                  <a:rPr lang="it-IT" sz="1800" u="sng" dirty="0" smtClean="0">
                    <a:latin typeface="Century" panose="02040604050505020304" pitchFamily="18" charset="0"/>
                  </a:rPr>
                  <a:t>Acido Solfidrico</a:t>
                </a:r>
              </a:p>
              <a:p>
                <a:pPr>
                  <a:buFont typeface="Wingdings" panose="05000000000000000000" pitchFamily="2" charset="2"/>
                  <a:buChar char="v"/>
                </a:pPr>
                <a:r>
                  <a:rPr lang="it-IT" sz="1800" dirty="0" smtClean="0">
                    <a:latin typeface="Century" panose="02040604050505020304" pitchFamily="18" charset="0"/>
                  </a:rPr>
                  <a:t>H2S: </a:t>
                </a:r>
              </a:p>
              <a:p>
                <a:pPr marL="0" indent="0" algn="ctr">
                  <a:buNone/>
                </a:pPr>
                <a:r>
                  <a:rPr lang="it-IT" sz="1800" b="1" dirty="0" smtClean="0">
                    <a:latin typeface="Century" panose="02040604050505020304" pitchFamily="18" charset="0"/>
                  </a:rPr>
                  <a:t>Alto</a:t>
                </a:r>
                <a:r>
                  <a:rPr lang="it-IT" sz="1800" dirty="0" smtClean="0">
                    <a:latin typeface="Century" panose="02040604050505020304" pitchFamily="18" charset="0"/>
                  </a:rPr>
                  <a:t>: dalle ore 14:00 alle 21:00 (mesi estivi)</a:t>
                </a:r>
              </a:p>
              <a:p>
                <a:pPr marL="0" indent="0" algn="ctr">
                  <a:buNone/>
                </a:pPr>
                <a:r>
                  <a:rPr lang="it-IT" sz="1800" b="1" dirty="0" smtClean="0">
                    <a:latin typeface="Century" panose="02040604050505020304" pitchFamily="18" charset="0"/>
                  </a:rPr>
                  <a:t>Basso</a:t>
                </a:r>
                <a:r>
                  <a:rPr lang="it-IT" sz="1800" dirty="0" smtClean="0">
                    <a:latin typeface="Century" panose="02040604050505020304" pitchFamily="18" charset="0"/>
                  </a:rPr>
                  <a:t>: da 00:00 alle 12:00 (mesi primaverili)</a:t>
                </a:r>
              </a:p>
              <a:p>
                <a:pPr>
                  <a:buFont typeface="Wingdings" panose="05000000000000000000" pitchFamily="2" charset="2"/>
                  <a:buChar char="v"/>
                </a:pPr>
                <a:r>
                  <a:rPr lang="it-IT" sz="1800" dirty="0" smtClean="0">
                    <a:latin typeface="Century" panose="02040604050505020304" pitchFamily="18" charset="0"/>
                  </a:rPr>
                  <a:t> H2SJ:</a:t>
                </a:r>
              </a:p>
              <a:p>
                <a:pPr marL="0" indent="0" algn="ctr">
                  <a:buNone/>
                </a:pPr>
                <a:r>
                  <a:rPr lang="it-IT" sz="1800" b="1" dirty="0" smtClean="0">
                    <a:latin typeface="Century" panose="02040604050505020304" pitchFamily="18" charset="0"/>
                  </a:rPr>
                  <a:t>Alto</a:t>
                </a:r>
                <a:r>
                  <a:rPr lang="it-IT" sz="1800" dirty="0" smtClean="0">
                    <a:latin typeface="Century" panose="02040604050505020304" pitchFamily="18" charset="0"/>
                  </a:rPr>
                  <a:t>: [11,68</a:t>
                </a:r>
                <a14:m>
                  <m:oMath xmlns:m="http://schemas.openxmlformats.org/officeDocument/2006/math">
                    <m:f>
                      <m:fPr>
                        <m:type m:val="lin"/>
                        <m:ctrlPr>
                          <a:rPr lang="it-IT" sz="1800" i="1">
                            <a:latin typeface="Cambria Math" panose="02040503050406030204" pitchFamily="18" charset="0"/>
                          </a:rPr>
                        </m:ctrlPr>
                      </m:fPr>
                      <m:num>
                        <m:r>
                          <a:rPr lang="it-IT" sz="1800" i="1">
                            <a:latin typeface="Cambria Math" panose="02040503050406030204" pitchFamily="18" charset="0"/>
                          </a:rPr>
                          <m:t>µ</m:t>
                        </m:r>
                        <m:r>
                          <a:rPr lang="it-IT" sz="1800" i="1">
                            <a:latin typeface="Cambria Math" panose="02040503050406030204" pitchFamily="18" charset="0"/>
                          </a:rPr>
                          <m:t>𝑔</m:t>
                        </m:r>
                      </m:num>
                      <m:den>
                        <m:sSup>
                          <m:sSupPr>
                            <m:ctrlPr>
                              <a:rPr lang="it-IT" sz="1800" i="1">
                                <a:latin typeface="Cambria Math" panose="02040503050406030204" pitchFamily="18" charset="0"/>
                              </a:rPr>
                            </m:ctrlPr>
                          </m:sSupPr>
                          <m:e>
                            <m:r>
                              <a:rPr lang="it-IT" sz="1800" i="1">
                                <a:latin typeface="Cambria Math" panose="02040503050406030204" pitchFamily="18" charset="0"/>
                              </a:rPr>
                              <m:t>𝑚</m:t>
                            </m:r>
                          </m:e>
                          <m:sup>
                            <m:r>
                              <a:rPr lang="it-IT" sz="1800" i="1">
                                <a:latin typeface="Cambria Math" panose="02040503050406030204" pitchFamily="18" charset="0"/>
                              </a:rPr>
                              <m:t>3</m:t>
                            </m:r>
                          </m:sup>
                        </m:sSup>
                      </m:den>
                    </m:f>
                  </m:oMath>
                </a14:m>
                <a:r>
                  <a:rPr lang="it-IT" sz="1800" dirty="0">
                    <a:latin typeface="Century" panose="02040604050505020304" pitchFamily="18" charset="0"/>
                  </a:rPr>
                  <a:t> </a:t>
                </a:r>
                <a:r>
                  <a:rPr lang="it-IT" sz="1800" dirty="0" smtClean="0">
                    <a:latin typeface="Century" panose="02040604050505020304" pitchFamily="18" charset="0"/>
                  </a:rPr>
                  <a:t>- </a:t>
                </a:r>
                <a:r>
                  <a:rPr lang="it-IT" sz="1800" dirty="0">
                    <a:latin typeface="Century" panose="02040604050505020304" pitchFamily="18" charset="0"/>
                  </a:rPr>
                  <a:t>26,38</a:t>
                </a:r>
                <a14:m>
                  <m:oMath xmlns:m="http://schemas.openxmlformats.org/officeDocument/2006/math">
                    <m:f>
                      <m:fPr>
                        <m:type m:val="lin"/>
                        <m:ctrlPr>
                          <a:rPr lang="it-IT" sz="1800" i="1">
                            <a:latin typeface="Cambria Math" panose="02040503050406030204" pitchFamily="18" charset="0"/>
                          </a:rPr>
                        </m:ctrlPr>
                      </m:fPr>
                      <m:num>
                        <m:r>
                          <a:rPr lang="it-IT" sz="1800" i="1">
                            <a:latin typeface="Cambria Math" panose="02040503050406030204" pitchFamily="18" charset="0"/>
                          </a:rPr>
                          <m:t>µ</m:t>
                        </m:r>
                        <m:r>
                          <a:rPr lang="it-IT" sz="1800" i="1">
                            <a:latin typeface="Cambria Math" panose="02040503050406030204" pitchFamily="18" charset="0"/>
                          </a:rPr>
                          <m:t>𝑔</m:t>
                        </m:r>
                      </m:num>
                      <m:den>
                        <m:sSup>
                          <m:sSupPr>
                            <m:ctrlPr>
                              <a:rPr lang="it-IT" sz="1800" i="1">
                                <a:latin typeface="Cambria Math" panose="02040503050406030204" pitchFamily="18" charset="0"/>
                              </a:rPr>
                            </m:ctrlPr>
                          </m:sSupPr>
                          <m:e>
                            <m:r>
                              <a:rPr lang="it-IT" sz="1800" i="1">
                                <a:latin typeface="Cambria Math" panose="02040503050406030204" pitchFamily="18" charset="0"/>
                              </a:rPr>
                              <m:t>𝑚</m:t>
                            </m:r>
                          </m:e>
                          <m:sup>
                            <m:r>
                              <a:rPr lang="it-IT" sz="1800" i="1">
                                <a:latin typeface="Cambria Math" panose="02040503050406030204" pitchFamily="18" charset="0"/>
                              </a:rPr>
                              <m:t>3</m:t>
                            </m:r>
                          </m:sup>
                        </m:sSup>
                      </m:den>
                    </m:f>
                  </m:oMath>
                </a14:m>
                <a:r>
                  <a:rPr lang="it-IT" sz="1800" dirty="0" smtClean="0">
                    <a:latin typeface="Century" panose="02040604050505020304" pitchFamily="18" charset="0"/>
                  </a:rPr>
                  <a:t>]</a:t>
                </a:r>
              </a:p>
              <a:p>
                <a:pPr marL="0" indent="0" algn="ctr">
                  <a:buNone/>
                </a:pPr>
                <a:r>
                  <a:rPr lang="it-IT" sz="1800" b="1" dirty="0" smtClean="0">
                    <a:latin typeface="Century" panose="02040604050505020304" pitchFamily="18" charset="0"/>
                  </a:rPr>
                  <a:t>Basso</a:t>
                </a:r>
                <a:r>
                  <a:rPr lang="it-IT" sz="1800" dirty="0" smtClean="0">
                    <a:latin typeface="Century" panose="02040604050505020304" pitchFamily="18" charset="0"/>
                  </a:rPr>
                  <a:t>: [</a:t>
                </a:r>
                <a:r>
                  <a:rPr lang="it-IT" sz="1800" dirty="0">
                    <a:latin typeface="Century" panose="02040604050505020304" pitchFamily="18" charset="0"/>
                  </a:rPr>
                  <a:t>0,208</a:t>
                </a:r>
                <a14:m>
                  <m:oMath xmlns:m="http://schemas.openxmlformats.org/officeDocument/2006/math">
                    <m:f>
                      <m:fPr>
                        <m:type m:val="lin"/>
                        <m:ctrlPr>
                          <a:rPr lang="it-IT" sz="1800" i="1">
                            <a:latin typeface="Cambria Math" panose="02040503050406030204" pitchFamily="18" charset="0"/>
                          </a:rPr>
                        </m:ctrlPr>
                      </m:fPr>
                      <m:num>
                        <m:r>
                          <a:rPr lang="it-IT" sz="1800" i="1">
                            <a:latin typeface="Cambria Math" panose="02040503050406030204" pitchFamily="18" charset="0"/>
                          </a:rPr>
                          <m:t>µ</m:t>
                        </m:r>
                        <m:r>
                          <a:rPr lang="it-IT" sz="1800" i="1">
                            <a:latin typeface="Cambria Math" panose="02040503050406030204" pitchFamily="18" charset="0"/>
                          </a:rPr>
                          <m:t>𝑔</m:t>
                        </m:r>
                      </m:num>
                      <m:den>
                        <m:sSup>
                          <m:sSupPr>
                            <m:ctrlPr>
                              <a:rPr lang="it-IT" sz="1800" i="1">
                                <a:latin typeface="Cambria Math" panose="02040503050406030204" pitchFamily="18" charset="0"/>
                              </a:rPr>
                            </m:ctrlPr>
                          </m:sSupPr>
                          <m:e>
                            <m:r>
                              <a:rPr lang="it-IT" sz="1800" i="1">
                                <a:latin typeface="Cambria Math" panose="02040503050406030204" pitchFamily="18" charset="0"/>
                              </a:rPr>
                              <m:t>𝑚</m:t>
                            </m:r>
                          </m:e>
                          <m:sup>
                            <m:r>
                              <a:rPr lang="it-IT" sz="1800" i="1">
                                <a:latin typeface="Cambria Math" panose="02040503050406030204" pitchFamily="18" charset="0"/>
                              </a:rPr>
                              <m:t>3</m:t>
                            </m:r>
                          </m:sup>
                        </m:sSup>
                      </m:den>
                    </m:f>
                  </m:oMath>
                </a14:m>
                <a:r>
                  <a:rPr lang="it-IT" sz="1800" dirty="0">
                    <a:latin typeface="Century" panose="02040604050505020304" pitchFamily="18" charset="0"/>
                  </a:rPr>
                  <a:t> </a:t>
                </a:r>
                <a:r>
                  <a:rPr lang="it-IT" sz="1800" dirty="0" smtClean="0">
                    <a:latin typeface="Century" panose="02040604050505020304" pitchFamily="18" charset="0"/>
                  </a:rPr>
                  <a:t>- </a:t>
                </a:r>
                <a:r>
                  <a:rPr lang="it-IT" sz="1800" dirty="0">
                    <a:latin typeface="Century" panose="02040604050505020304" pitchFamily="18" charset="0"/>
                  </a:rPr>
                  <a:t>0,441</a:t>
                </a:r>
                <a14:m>
                  <m:oMath xmlns:m="http://schemas.openxmlformats.org/officeDocument/2006/math">
                    <m:f>
                      <m:fPr>
                        <m:type m:val="lin"/>
                        <m:ctrlPr>
                          <a:rPr lang="it-IT" sz="1800" i="1">
                            <a:latin typeface="Cambria Math" panose="02040503050406030204" pitchFamily="18" charset="0"/>
                          </a:rPr>
                        </m:ctrlPr>
                      </m:fPr>
                      <m:num>
                        <m:r>
                          <a:rPr lang="it-IT" sz="1800" i="1">
                            <a:latin typeface="Cambria Math" panose="02040503050406030204" pitchFamily="18" charset="0"/>
                          </a:rPr>
                          <m:t>µ</m:t>
                        </m:r>
                        <m:r>
                          <a:rPr lang="it-IT" sz="1800" i="1">
                            <a:latin typeface="Cambria Math" panose="02040503050406030204" pitchFamily="18" charset="0"/>
                          </a:rPr>
                          <m:t>𝑔</m:t>
                        </m:r>
                      </m:num>
                      <m:den>
                        <m:sSup>
                          <m:sSupPr>
                            <m:ctrlPr>
                              <a:rPr lang="it-IT" sz="1800" i="1">
                                <a:latin typeface="Cambria Math" panose="02040503050406030204" pitchFamily="18" charset="0"/>
                              </a:rPr>
                            </m:ctrlPr>
                          </m:sSupPr>
                          <m:e>
                            <m:r>
                              <a:rPr lang="it-IT" sz="1800" i="1">
                                <a:latin typeface="Cambria Math" panose="02040503050406030204" pitchFamily="18" charset="0"/>
                              </a:rPr>
                              <m:t>𝑚</m:t>
                            </m:r>
                          </m:e>
                          <m:sup>
                            <m:r>
                              <a:rPr lang="it-IT" sz="1800" i="1">
                                <a:latin typeface="Cambria Math" panose="02040503050406030204" pitchFamily="18" charset="0"/>
                              </a:rPr>
                              <m:t>3</m:t>
                            </m:r>
                          </m:sup>
                        </m:sSup>
                      </m:den>
                    </m:f>
                  </m:oMath>
                </a14:m>
                <a:r>
                  <a:rPr lang="it-IT" sz="1800" dirty="0" smtClean="0">
                    <a:latin typeface="Century" panose="02040604050505020304" pitchFamily="18" charset="0"/>
                  </a:rPr>
                  <a:t>]</a:t>
                </a:r>
              </a:p>
              <a:p>
                <a:pPr marL="0" indent="0" algn="ctr">
                  <a:buNone/>
                </a:pPr>
                <a:endParaRPr lang="it-IT" sz="1800" dirty="0" smtClean="0">
                  <a:latin typeface="Century" panose="02040604050505020304" pitchFamily="18" charset="0"/>
                </a:endParaRPr>
              </a:p>
              <a:p>
                <a:pPr marL="0" indent="0" algn="ctr">
                  <a:buNone/>
                </a:pPr>
                <a:r>
                  <a:rPr lang="it-IT" sz="1800" u="sng" dirty="0" smtClean="0">
                    <a:latin typeface="Century" panose="02040604050505020304" pitchFamily="18" charset="0"/>
                  </a:rPr>
                  <a:t>VOC</a:t>
                </a:r>
                <a:endParaRPr lang="it-IT" sz="1800" dirty="0">
                  <a:latin typeface="Century" panose="02040604050505020304" pitchFamily="18" charset="0"/>
                </a:endParaRPr>
              </a:p>
              <a:p>
                <a:pPr>
                  <a:buFont typeface="Wingdings" panose="05000000000000000000" pitchFamily="2" charset="2"/>
                  <a:buChar char="v"/>
                </a:pPr>
                <a:r>
                  <a:rPr lang="it-IT" sz="1800" dirty="0" smtClean="0">
                    <a:latin typeface="Century" panose="02040604050505020304" pitchFamily="18" charset="0"/>
                  </a:rPr>
                  <a:t>VOC:</a:t>
                </a:r>
              </a:p>
              <a:p>
                <a:pPr marL="0" indent="0">
                  <a:buNone/>
                </a:pPr>
                <a:r>
                  <a:rPr lang="it-IT" sz="1800" dirty="0" smtClean="0">
                    <a:latin typeface="Century" panose="02040604050505020304" pitchFamily="18" charset="0"/>
                  </a:rPr>
                  <a:t>      </a:t>
                </a:r>
                <a:r>
                  <a:rPr lang="it-IT" sz="1800" b="1" dirty="0" smtClean="0">
                    <a:latin typeface="Century" panose="02040604050505020304" pitchFamily="18" charset="0"/>
                  </a:rPr>
                  <a:t>Alto</a:t>
                </a:r>
                <a:r>
                  <a:rPr lang="it-IT" sz="1800" dirty="0" smtClean="0">
                    <a:latin typeface="Century" panose="02040604050505020304" pitchFamily="18" charset="0"/>
                  </a:rPr>
                  <a:t>: [0,92 </a:t>
                </a:r>
                <a:r>
                  <a:rPr lang="it-IT" sz="1800" dirty="0" err="1">
                    <a:latin typeface="Century" panose="02040604050505020304" pitchFamily="18" charset="0"/>
                  </a:rPr>
                  <a:t>ppm</a:t>
                </a:r>
                <a:r>
                  <a:rPr lang="it-IT" sz="1800" dirty="0">
                    <a:latin typeface="Century" panose="02040604050505020304" pitchFamily="18" charset="0"/>
                  </a:rPr>
                  <a:t> -</a:t>
                </a:r>
                <a:r>
                  <a:rPr lang="it-IT" sz="1800" dirty="0" smtClean="0">
                    <a:latin typeface="Century" panose="02040604050505020304" pitchFamily="18" charset="0"/>
                  </a:rPr>
                  <a:t> </a:t>
                </a:r>
                <a:r>
                  <a:rPr lang="it-IT" sz="1800" dirty="0">
                    <a:latin typeface="Century" panose="02040604050505020304" pitchFamily="18" charset="0"/>
                  </a:rPr>
                  <a:t>1,4</a:t>
                </a:r>
                <a14:m>
                  <m:oMath xmlns:m="http://schemas.openxmlformats.org/officeDocument/2006/math">
                    <m:r>
                      <a:rPr lang="it-IT" sz="1800" dirty="0">
                        <a:latin typeface="Cambria Math" panose="02040503050406030204" pitchFamily="18" charset="0"/>
                      </a:rPr>
                      <m:t> </m:t>
                    </m:r>
                    <m:r>
                      <m:rPr>
                        <m:nor/>
                      </m:rPr>
                      <a:rPr lang="it-IT" sz="1800" dirty="0">
                        <a:latin typeface="Century" panose="02040604050505020304" pitchFamily="18" charset="0"/>
                      </a:rPr>
                      <m:t>ppm</m:t>
                    </m:r>
                  </m:oMath>
                </a14:m>
                <a:r>
                  <a:rPr lang="it-IT" sz="1800" dirty="0" smtClean="0">
                    <a:latin typeface="Century" panose="02040604050505020304" pitchFamily="18" charset="0"/>
                  </a:rPr>
                  <a:t>], dalle 10:00 alle 16:00</a:t>
                </a:r>
              </a:p>
              <a:p>
                <a:pPr marL="0" indent="0">
                  <a:buNone/>
                </a:pPr>
                <a:r>
                  <a:rPr lang="it-IT" sz="1800" dirty="0" smtClean="0">
                    <a:latin typeface="Century" panose="02040604050505020304" pitchFamily="18" charset="0"/>
                  </a:rPr>
                  <a:t>      </a:t>
                </a:r>
                <a:r>
                  <a:rPr lang="it-IT" sz="1800" b="1" dirty="0" smtClean="0">
                    <a:latin typeface="Century" panose="02040604050505020304" pitchFamily="18" charset="0"/>
                  </a:rPr>
                  <a:t>Basso</a:t>
                </a:r>
                <a:r>
                  <a:rPr lang="it-IT" sz="1800" dirty="0" smtClean="0">
                    <a:latin typeface="Century" panose="02040604050505020304" pitchFamily="18" charset="0"/>
                  </a:rPr>
                  <a:t>: [0,150 </a:t>
                </a:r>
                <a:r>
                  <a:rPr lang="it-IT" sz="1800" dirty="0" err="1">
                    <a:latin typeface="Century" panose="02040604050505020304" pitchFamily="18" charset="0"/>
                  </a:rPr>
                  <a:t>ppm</a:t>
                </a:r>
                <a:r>
                  <a:rPr lang="it-IT" sz="1800" dirty="0">
                    <a:latin typeface="Century" panose="02040604050505020304" pitchFamily="18" charset="0"/>
                  </a:rPr>
                  <a:t> </a:t>
                </a:r>
                <a:r>
                  <a:rPr lang="it-IT" sz="1800" dirty="0" smtClean="0">
                    <a:latin typeface="Century" panose="02040604050505020304" pitchFamily="18" charset="0"/>
                  </a:rPr>
                  <a:t>- </a:t>
                </a:r>
                <a:r>
                  <a:rPr lang="it-IT" sz="1800" dirty="0">
                    <a:latin typeface="Century" panose="02040604050505020304" pitchFamily="18" charset="0"/>
                  </a:rPr>
                  <a:t>0,188 </a:t>
                </a:r>
                <a:r>
                  <a:rPr lang="it-IT" sz="1800" dirty="0" err="1" smtClean="0">
                    <a:latin typeface="Century" panose="02040604050505020304" pitchFamily="18" charset="0"/>
                  </a:rPr>
                  <a:t>ppm</a:t>
                </a:r>
                <a:r>
                  <a:rPr lang="it-IT" sz="1800" dirty="0" smtClean="0">
                    <a:latin typeface="Century" panose="02040604050505020304" pitchFamily="18" charset="0"/>
                  </a:rPr>
                  <a:t>]</a:t>
                </a:r>
                <a:endParaRPr lang="it-IT" sz="1800" dirty="0">
                  <a:latin typeface="Century" panose="02040604050505020304" pitchFamily="18" charset="0"/>
                </a:endParaRPr>
              </a:p>
              <a:p>
                <a:pPr marL="0" indent="0" algn="ctr">
                  <a:buNone/>
                </a:pPr>
                <a:endParaRPr lang="it-IT" sz="1800" dirty="0" smtClean="0">
                  <a:latin typeface="Century" panose="02040604050505020304" pitchFamily="18" charset="0"/>
                </a:endParaRPr>
              </a:p>
              <a:p>
                <a:pPr marL="0" indent="0" algn="ctr">
                  <a:buNone/>
                </a:pPr>
                <a:endParaRPr lang="it-IT" sz="1800" dirty="0" smtClean="0">
                  <a:latin typeface="Century" panose="02040604050505020304" pitchFamily="18" charset="0"/>
                </a:endParaRPr>
              </a:p>
            </p:txBody>
          </p:sp>
        </mc:Choice>
        <mc:Fallback xmlns="">
          <p:sp>
            <p:nvSpPr>
              <p:cNvPr id="3" name="Segnaposto contenuto 2"/>
              <p:cNvSpPr>
                <a:spLocks noGrp="1" noRot="1" noChangeAspect="1" noMove="1" noResize="1" noEditPoints="1" noAdjustHandles="1" noChangeArrowheads="1" noChangeShapeType="1" noTextEdit="1"/>
              </p:cNvSpPr>
              <p:nvPr>
                <p:ph sz="half" idx="1"/>
              </p:nvPr>
            </p:nvSpPr>
            <p:spPr>
              <a:xfrm>
                <a:off x="838199" y="900752"/>
                <a:ext cx="5885329" cy="5302823"/>
              </a:xfrm>
              <a:blipFill rotWithShape="0">
                <a:blip r:embed="rId3"/>
                <a:stretch>
                  <a:fillRect l="-621" t="-1264"/>
                </a:stretch>
              </a:blipFill>
            </p:spPr>
            <p:txBody>
              <a:bodyPr/>
              <a:lstStyle/>
              <a:p>
                <a:r>
                  <a:rPr lang="it-IT">
                    <a:noFill/>
                  </a:rPr>
                  <a:t> </a:t>
                </a:r>
              </a:p>
            </p:txBody>
          </p:sp>
        </mc:Fallback>
      </mc:AlternateContent>
      <p:pic>
        <p:nvPicPr>
          <p:cNvPr id="6" name="Immagin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43248" y="3761259"/>
            <a:ext cx="3110552" cy="1773842"/>
          </a:xfrm>
          <a:prstGeom prst="rect">
            <a:avLst/>
          </a:prstGeom>
        </p:spPr>
      </p:pic>
      <p:sp>
        <p:nvSpPr>
          <p:cNvPr id="4" name="Rettangolo 3"/>
          <p:cNvSpPr/>
          <p:nvPr/>
        </p:nvSpPr>
        <p:spPr>
          <a:xfrm>
            <a:off x="6723528" y="1892456"/>
            <a:ext cx="4630272" cy="1200329"/>
          </a:xfrm>
          <a:prstGeom prst="rect">
            <a:avLst/>
          </a:prstGeom>
        </p:spPr>
        <p:txBody>
          <a:bodyPr wrap="square">
            <a:spAutoFit/>
          </a:bodyPr>
          <a:lstStyle/>
          <a:p>
            <a:pPr marL="285750" indent="-285750">
              <a:buFont typeface="Wingdings" panose="05000000000000000000" pitchFamily="2" charset="2"/>
              <a:buChar char="v"/>
            </a:pPr>
            <a:r>
              <a:rPr lang="it-IT" dirty="0" smtClean="0">
                <a:latin typeface="Century" panose="02040604050505020304" pitchFamily="18" charset="0"/>
              </a:rPr>
              <a:t>PIDVOC: </a:t>
            </a:r>
          </a:p>
          <a:p>
            <a:pPr algn="ctr"/>
            <a:r>
              <a:rPr lang="it-IT" b="1" dirty="0" smtClean="0">
                <a:latin typeface="Century" panose="02040604050505020304" pitchFamily="18" charset="0"/>
              </a:rPr>
              <a:t>    Alto</a:t>
            </a:r>
            <a:r>
              <a:rPr lang="it-IT" dirty="0" smtClean="0">
                <a:latin typeface="Century" panose="02040604050505020304" pitchFamily="18" charset="0"/>
              </a:rPr>
              <a:t>: [547,72 </a:t>
            </a:r>
            <a:r>
              <a:rPr lang="it-IT" dirty="0" err="1" smtClean="0">
                <a:latin typeface="Century" panose="02040604050505020304" pitchFamily="18" charset="0"/>
              </a:rPr>
              <a:t>ppb</a:t>
            </a:r>
            <a:r>
              <a:rPr lang="it-IT" dirty="0" smtClean="0">
                <a:latin typeface="Century" panose="02040604050505020304" pitchFamily="18" charset="0"/>
              </a:rPr>
              <a:t> - </a:t>
            </a:r>
            <a:r>
              <a:rPr lang="it-IT" dirty="0">
                <a:latin typeface="Century" panose="02040604050505020304" pitchFamily="18" charset="0"/>
              </a:rPr>
              <a:t>1226,91 </a:t>
            </a:r>
            <a:r>
              <a:rPr lang="it-IT" dirty="0" err="1" smtClean="0">
                <a:latin typeface="Century" panose="02040604050505020304" pitchFamily="18" charset="0"/>
              </a:rPr>
              <a:t>ppb</a:t>
            </a:r>
            <a:r>
              <a:rPr lang="it-IT" dirty="0" smtClean="0">
                <a:latin typeface="Century" panose="02040604050505020304" pitchFamily="18" charset="0"/>
              </a:rPr>
              <a:t>] </a:t>
            </a:r>
          </a:p>
          <a:p>
            <a:pPr algn="ctr"/>
            <a:r>
              <a:rPr lang="it-IT" b="1" dirty="0" smtClean="0">
                <a:latin typeface="Century" panose="02040604050505020304" pitchFamily="18" charset="0"/>
              </a:rPr>
              <a:t>Basso</a:t>
            </a:r>
            <a:r>
              <a:rPr lang="it-IT" dirty="0" smtClean="0">
                <a:latin typeface="Century" panose="02040604050505020304" pitchFamily="18" charset="0"/>
              </a:rPr>
              <a:t>: [43,54 </a:t>
            </a:r>
            <a:r>
              <a:rPr lang="it-IT" dirty="0" err="1" smtClean="0">
                <a:latin typeface="Century" panose="02040604050505020304" pitchFamily="18" charset="0"/>
              </a:rPr>
              <a:t>ppb</a:t>
            </a:r>
            <a:r>
              <a:rPr lang="it-IT" dirty="0" smtClean="0">
                <a:latin typeface="Century" panose="02040604050505020304" pitchFamily="18" charset="0"/>
              </a:rPr>
              <a:t> - 53,97 </a:t>
            </a:r>
            <a:r>
              <a:rPr lang="it-IT" dirty="0" err="1" smtClean="0">
                <a:latin typeface="Century" panose="02040604050505020304" pitchFamily="18" charset="0"/>
              </a:rPr>
              <a:t>ppb</a:t>
            </a:r>
            <a:r>
              <a:rPr lang="it-IT" dirty="0" smtClean="0">
                <a:latin typeface="Century" panose="02040604050505020304" pitchFamily="18" charset="0"/>
              </a:rPr>
              <a:t>]</a:t>
            </a:r>
            <a:endParaRPr lang="it-IT" dirty="0">
              <a:latin typeface="Century" panose="02040604050505020304" pitchFamily="18" charset="0"/>
            </a:endParaRPr>
          </a:p>
          <a:p>
            <a:pPr algn="ctr"/>
            <a:endParaRPr lang="it-IT" dirty="0"/>
          </a:p>
        </p:txBody>
      </p:sp>
    </p:spTree>
    <p:extLst>
      <p:ext uri="{BB962C8B-B14F-4D97-AF65-F5344CB8AC3E}">
        <p14:creationId xmlns:p14="http://schemas.microsoft.com/office/powerpoint/2010/main" val="13555830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
            <a:ext cx="10515600" cy="887103"/>
          </a:xfrm>
        </p:spPr>
        <p:txBody>
          <a:bodyPr/>
          <a:lstStyle/>
          <a:p>
            <a:pPr algn="ctr"/>
            <a:r>
              <a:rPr lang="it-IT" b="1" dirty="0" smtClean="0">
                <a:effectLst>
                  <a:outerShdw blurRad="38100" dist="38100" dir="2700000" algn="tl">
                    <a:srgbClr val="000000">
                      <a:alpha val="43137"/>
                    </a:srgbClr>
                  </a:outerShdw>
                </a:effectLst>
                <a:latin typeface="Century" panose="02040604050505020304" pitchFamily="18" charset="0"/>
              </a:rPr>
              <a:t>Query Prefissate</a:t>
            </a:r>
            <a:endParaRPr lang="it-IT" dirty="0"/>
          </a:p>
        </p:txBody>
      </p:sp>
      <p:sp>
        <p:nvSpPr>
          <p:cNvPr id="4" name="Rettangolo 3"/>
          <p:cNvSpPr/>
          <p:nvPr/>
        </p:nvSpPr>
        <p:spPr>
          <a:xfrm>
            <a:off x="773148" y="1147130"/>
            <a:ext cx="5004179" cy="1200329"/>
          </a:xfrm>
          <a:prstGeom prst="rect">
            <a:avLst/>
          </a:prstGeom>
        </p:spPr>
        <p:txBody>
          <a:bodyPr wrap="square">
            <a:spAutoFit/>
          </a:bodyPr>
          <a:lstStyle/>
          <a:p>
            <a:pPr marL="285750" indent="-285750">
              <a:buFont typeface="Arial" panose="020B0604020202020204" pitchFamily="34" charset="0"/>
              <a:buChar char="•"/>
            </a:pPr>
            <a:r>
              <a:rPr lang="it-IT" dirty="0">
                <a:solidFill>
                  <a:srgbClr val="0000CC"/>
                </a:solidFill>
                <a:latin typeface="Century" panose="02040604050505020304" pitchFamily="18" charset="0"/>
              </a:rPr>
              <a:t>Q7 e Q8- Le 3 giornate con il </a:t>
            </a:r>
            <a:r>
              <a:rPr lang="it-IT" dirty="0" smtClean="0">
                <a:solidFill>
                  <a:srgbClr val="0000CC"/>
                </a:solidFill>
                <a:latin typeface="Century" panose="02040604050505020304" pitchFamily="18" charset="0"/>
              </a:rPr>
              <a:t>maggior/minor </a:t>
            </a:r>
            <a:r>
              <a:rPr lang="it-IT" dirty="0">
                <a:solidFill>
                  <a:srgbClr val="0000CC"/>
                </a:solidFill>
                <a:latin typeface="Century" panose="02040604050505020304" pitchFamily="18" charset="0"/>
              </a:rPr>
              <a:t>numero di fallimenti nell’invio dei dati:</a:t>
            </a:r>
          </a:p>
          <a:p>
            <a:endParaRPr lang="it-IT" dirty="0" smtClean="0">
              <a:solidFill>
                <a:srgbClr val="0000CC"/>
              </a:solidFill>
              <a:latin typeface="Century" panose="02040604050505020304" pitchFamily="18" charset="0"/>
            </a:endParaRPr>
          </a:p>
        </p:txBody>
      </p:sp>
      <p:pic>
        <p:nvPicPr>
          <p:cNvPr id="7" name="Immagine 6"/>
          <p:cNvPicPr>
            <a:picLocks noChangeAspect="1"/>
          </p:cNvPicPr>
          <p:nvPr/>
        </p:nvPicPr>
        <p:blipFill>
          <a:blip r:embed="rId3"/>
          <a:stretch>
            <a:fillRect/>
          </a:stretch>
        </p:blipFill>
        <p:spPr>
          <a:xfrm>
            <a:off x="838200" y="2256796"/>
            <a:ext cx="2219136" cy="1786283"/>
          </a:xfrm>
          <a:prstGeom prst="rect">
            <a:avLst/>
          </a:prstGeom>
        </p:spPr>
      </p:pic>
      <p:pic>
        <p:nvPicPr>
          <p:cNvPr id="8" name="Immagine 7"/>
          <p:cNvPicPr>
            <a:picLocks noChangeAspect="1"/>
          </p:cNvPicPr>
          <p:nvPr/>
        </p:nvPicPr>
        <p:blipFill>
          <a:blip r:embed="rId4"/>
          <a:stretch>
            <a:fillRect/>
          </a:stretch>
        </p:blipFill>
        <p:spPr>
          <a:xfrm>
            <a:off x="3275237" y="2256796"/>
            <a:ext cx="2170364" cy="1786283"/>
          </a:xfrm>
          <a:prstGeom prst="rect">
            <a:avLst/>
          </a:prstGeom>
        </p:spPr>
      </p:pic>
      <p:sp>
        <p:nvSpPr>
          <p:cNvPr id="3" name="Rettangolo 2"/>
          <p:cNvSpPr/>
          <p:nvPr/>
        </p:nvSpPr>
        <p:spPr>
          <a:xfrm>
            <a:off x="6723187" y="1147130"/>
            <a:ext cx="6096000" cy="646331"/>
          </a:xfrm>
          <a:prstGeom prst="rect">
            <a:avLst/>
          </a:prstGeom>
        </p:spPr>
        <p:txBody>
          <a:bodyPr>
            <a:spAutoFit/>
          </a:bodyPr>
          <a:lstStyle/>
          <a:p>
            <a:pPr marL="285750" indent="-285750">
              <a:buFont typeface="Arial" panose="020B0604020202020204" pitchFamily="34" charset="0"/>
              <a:buChar char="•"/>
            </a:pPr>
            <a:r>
              <a:rPr lang="it-IT" dirty="0" smtClean="0">
                <a:solidFill>
                  <a:srgbClr val="0000CC"/>
                </a:solidFill>
                <a:latin typeface="Century" panose="02040604050505020304" pitchFamily="18" charset="0"/>
              </a:rPr>
              <a:t>Q9- </a:t>
            </a:r>
            <a:r>
              <a:rPr lang="it-IT" dirty="0">
                <a:solidFill>
                  <a:srgbClr val="0000CC"/>
                </a:solidFill>
                <a:latin typeface="Century" panose="02040604050505020304" pitchFamily="18" charset="0"/>
              </a:rPr>
              <a:t>N</a:t>
            </a:r>
            <a:r>
              <a:rPr lang="it-IT" dirty="0" smtClean="0">
                <a:solidFill>
                  <a:srgbClr val="0000CC"/>
                </a:solidFill>
                <a:latin typeface="Century" panose="02040604050505020304" pitchFamily="18" charset="0"/>
              </a:rPr>
              <a:t>umero medio di fallimenti nell’invio per sensore:</a:t>
            </a:r>
            <a:endParaRPr lang="it-IT" dirty="0">
              <a:solidFill>
                <a:srgbClr val="0000CC"/>
              </a:solidFill>
              <a:latin typeface="Century" panose="02040604050505020304" pitchFamily="18" charset="0"/>
            </a:endParaRPr>
          </a:p>
        </p:txBody>
      </p:sp>
      <p:pic>
        <p:nvPicPr>
          <p:cNvPr id="5" name="Immagine 4"/>
          <p:cNvPicPr>
            <a:picLocks noChangeAspect="1"/>
          </p:cNvPicPr>
          <p:nvPr/>
        </p:nvPicPr>
        <p:blipFill rotWithShape="1">
          <a:blip r:embed="rId5"/>
          <a:srcRect l="4554" r="3829"/>
          <a:stretch/>
        </p:blipFill>
        <p:spPr>
          <a:xfrm>
            <a:off x="7528875" y="1793461"/>
            <a:ext cx="3351281" cy="2249619"/>
          </a:xfrm>
          <a:prstGeom prst="rect">
            <a:avLst/>
          </a:prstGeom>
        </p:spPr>
      </p:pic>
      <p:sp>
        <p:nvSpPr>
          <p:cNvPr id="9" name="Rettangolo 8"/>
          <p:cNvSpPr/>
          <p:nvPr/>
        </p:nvSpPr>
        <p:spPr>
          <a:xfrm>
            <a:off x="3173896" y="4690912"/>
            <a:ext cx="5844208" cy="1200329"/>
          </a:xfrm>
          <a:prstGeom prst="rect">
            <a:avLst/>
          </a:prstGeom>
        </p:spPr>
        <p:txBody>
          <a:bodyPr wrap="square">
            <a:spAutoFit/>
          </a:bodyPr>
          <a:lstStyle/>
          <a:p>
            <a:pPr marL="285750" indent="-285750">
              <a:buFont typeface="Arial" panose="020B0604020202020204" pitchFamily="34" charset="0"/>
              <a:buChar char="•"/>
            </a:pPr>
            <a:r>
              <a:rPr lang="it-IT" dirty="0">
                <a:solidFill>
                  <a:srgbClr val="0000CC"/>
                </a:solidFill>
                <a:latin typeface="Century" panose="02040604050505020304" pitchFamily="18" charset="0"/>
              </a:rPr>
              <a:t>Q10 e Q11- Il sensore con il numero massimo e minimo di fallimenti</a:t>
            </a:r>
            <a:r>
              <a:rPr lang="it-IT" dirty="0">
                <a:latin typeface="Century" panose="02040604050505020304" pitchFamily="18" charset="0"/>
              </a:rPr>
              <a:t>: </a:t>
            </a:r>
          </a:p>
          <a:p>
            <a:pPr marL="285750" indent="-285750" algn="ctr">
              <a:buFont typeface="Wingdings" panose="05000000000000000000" pitchFamily="2" charset="2"/>
              <a:buChar char="Ø"/>
            </a:pPr>
            <a:r>
              <a:rPr lang="it-IT" dirty="0">
                <a:latin typeface="Century" panose="02040604050505020304" pitchFamily="18" charset="0"/>
              </a:rPr>
              <a:t>Massimo: </a:t>
            </a:r>
            <a:r>
              <a:rPr lang="it-IT" dirty="0" smtClean="0">
                <a:latin typeface="Century" panose="02040604050505020304" pitchFamily="18" charset="0"/>
              </a:rPr>
              <a:t>sensore VOC</a:t>
            </a:r>
            <a:endParaRPr lang="it-IT" dirty="0">
              <a:latin typeface="Century" panose="02040604050505020304" pitchFamily="18" charset="0"/>
            </a:endParaRPr>
          </a:p>
          <a:p>
            <a:pPr marL="285750" indent="-285750" algn="ctr">
              <a:buFont typeface="Wingdings" panose="05000000000000000000" pitchFamily="2" charset="2"/>
              <a:buChar char="Ø"/>
            </a:pPr>
            <a:r>
              <a:rPr lang="it-IT" dirty="0">
                <a:latin typeface="Century" panose="02040604050505020304" pitchFamily="18" charset="0"/>
              </a:rPr>
              <a:t>Minimo: </a:t>
            </a:r>
            <a:r>
              <a:rPr lang="it-IT" dirty="0" smtClean="0">
                <a:latin typeface="Century" panose="02040604050505020304" pitchFamily="18" charset="0"/>
              </a:rPr>
              <a:t>sensore C6H6</a:t>
            </a:r>
            <a:endParaRPr lang="it-IT" dirty="0">
              <a:latin typeface="Century" panose="02040604050505020304" pitchFamily="18" charset="0"/>
            </a:endParaRPr>
          </a:p>
        </p:txBody>
      </p:sp>
    </p:spTree>
    <p:extLst>
      <p:ext uri="{BB962C8B-B14F-4D97-AF65-F5344CB8AC3E}">
        <p14:creationId xmlns:p14="http://schemas.microsoft.com/office/powerpoint/2010/main" val="6177325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
            <a:ext cx="10515600" cy="1037229"/>
          </a:xfrm>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Correlazioni</a:t>
            </a:r>
            <a:endParaRPr lang="it-IT" sz="4000" b="1" dirty="0">
              <a:effectLst>
                <a:outerShdw blurRad="38100" dist="38100" dir="2700000" algn="tl">
                  <a:srgbClr val="000000">
                    <a:alpha val="43137"/>
                  </a:srgbClr>
                </a:outerShdw>
              </a:effectLst>
              <a:latin typeface="Century" panose="02040604050505020304" pitchFamily="18" charset="0"/>
            </a:endParaRPr>
          </a:p>
        </p:txBody>
      </p:sp>
      <p:sp>
        <p:nvSpPr>
          <p:cNvPr id="3" name="Segnaposto contenuto 2"/>
          <p:cNvSpPr>
            <a:spLocks noGrp="1"/>
          </p:cNvSpPr>
          <p:nvPr>
            <p:ph sz="half" idx="1"/>
          </p:nvPr>
        </p:nvSpPr>
        <p:spPr>
          <a:xfrm>
            <a:off x="122830" y="928048"/>
            <a:ext cx="5896970" cy="5139733"/>
          </a:xfrm>
        </p:spPr>
        <p:txBody>
          <a:bodyPr/>
          <a:lstStyle/>
          <a:p>
            <a:r>
              <a:rPr lang="it-IT" sz="1800" dirty="0">
                <a:solidFill>
                  <a:srgbClr val="0000CC"/>
                </a:solidFill>
                <a:latin typeface="Century" panose="02040604050505020304" pitchFamily="18" charset="0"/>
              </a:rPr>
              <a:t>C</a:t>
            </a:r>
            <a:r>
              <a:rPr lang="it-IT" sz="1800" dirty="0" smtClean="0">
                <a:solidFill>
                  <a:srgbClr val="0000CC"/>
                </a:solidFill>
                <a:latin typeface="Century" panose="02040604050505020304" pitchFamily="18" charset="0"/>
              </a:rPr>
              <a:t>1 – Correlazione, in una data stazione, tra H2S e H2SJ: </a:t>
            </a:r>
            <a:r>
              <a:rPr lang="it-IT" sz="1800" dirty="0">
                <a:latin typeface="Century" panose="02040604050505020304" pitchFamily="18" charset="0"/>
              </a:rPr>
              <a:t>La correlazione tra </a:t>
            </a:r>
            <a:r>
              <a:rPr lang="it-IT" sz="1800" dirty="0" smtClean="0">
                <a:latin typeface="Century" panose="02040604050505020304" pitchFamily="18" charset="0"/>
              </a:rPr>
              <a:t>i valori rilevati da questi due sensori, per </a:t>
            </a:r>
            <a:r>
              <a:rPr lang="it-IT" sz="1800" dirty="0">
                <a:latin typeface="Century" panose="02040604050505020304" pitchFamily="18" charset="0"/>
              </a:rPr>
              <a:t>tutte le </a:t>
            </a:r>
            <a:r>
              <a:rPr lang="it-IT" sz="1800" dirty="0" smtClean="0">
                <a:latin typeface="Century" panose="02040604050505020304" pitchFamily="18" charset="0"/>
              </a:rPr>
              <a:t>stazioni, </a:t>
            </a:r>
            <a:r>
              <a:rPr lang="it-IT" sz="1800" dirty="0">
                <a:latin typeface="Century" panose="02040604050505020304" pitchFamily="18" charset="0"/>
              </a:rPr>
              <a:t>ha valori molto bassi vicini allo 0 quindi </a:t>
            </a:r>
            <a:r>
              <a:rPr lang="it-IT" sz="1800" dirty="0" smtClean="0">
                <a:latin typeface="Century" panose="02040604050505020304" pitchFamily="18" charset="0"/>
              </a:rPr>
              <a:t>risulta essere </a:t>
            </a:r>
            <a:r>
              <a:rPr lang="it-IT" sz="1800" b="1" dirty="0">
                <a:latin typeface="Century" panose="02040604050505020304" pitchFamily="18" charset="0"/>
              </a:rPr>
              <a:t>molto debole</a:t>
            </a:r>
            <a:endParaRPr lang="it-IT" sz="1800" dirty="0" smtClean="0">
              <a:solidFill>
                <a:srgbClr val="0000CC"/>
              </a:solidFill>
              <a:latin typeface="Century" panose="02040604050505020304" pitchFamily="18" charset="0"/>
            </a:endParaRPr>
          </a:p>
          <a:p>
            <a:pPr marL="0" indent="0">
              <a:buNone/>
            </a:pPr>
            <a:endParaRPr lang="it-IT" sz="1800" dirty="0" smtClean="0">
              <a:solidFill>
                <a:srgbClr val="0000CC"/>
              </a:solidFill>
              <a:latin typeface="Century" panose="02040604050505020304" pitchFamily="18" charset="0"/>
            </a:endParaRPr>
          </a:p>
          <a:p>
            <a:r>
              <a:rPr lang="it-IT" sz="1800" dirty="0">
                <a:solidFill>
                  <a:srgbClr val="0000CC"/>
                </a:solidFill>
                <a:latin typeface="Century" panose="02040604050505020304" pitchFamily="18" charset="0"/>
              </a:rPr>
              <a:t>C</a:t>
            </a:r>
            <a:r>
              <a:rPr lang="it-IT" sz="1800" dirty="0" smtClean="0">
                <a:solidFill>
                  <a:srgbClr val="0000CC"/>
                </a:solidFill>
                <a:latin typeface="Century" panose="02040604050505020304" pitchFamily="18" charset="0"/>
              </a:rPr>
              <a:t>2 – Correlazione, in una data stazione, tra VOC e PIDVOC: </a:t>
            </a:r>
            <a:r>
              <a:rPr lang="it-IT" sz="1800" dirty="0" smtClean="0">
                <a:latin typeface="Century" panose="02040604050505020304" pitchFamily="18" charset="0"/>
              </a:rPr>
              <a:t>La </a:t>
            </a:r>
            <a:r>
              <a:rPr lang="it-IT" sz="1800" dirty="0">
                <a:latin typeface="Century" panose="02040604050505020304" pitchFamily="18" charset="0"/>
              </a:rPr>
              <a:t>correlazione </a:t>
            </a:r>
            <a:r>
              <a:rPr lang="it-IT" sz="1800" dirty="0" smtClean="0">
                <a:latin typeface="Century" panose="02040604050505020304" pitchFamily="18" charset="0"/>
              </a:rPr>
              <a:t>tra questi due sensori è risultata </a:t>
            </a:r>
            <a:r>
              <a:rPr lang="it-IT" sz="1800" b="1" dirty="0" smtClean="0">
                <a:latin typeface="Century" panose="02040604050505020304" pitchFamily="18" charset="0"/>
              </a:rPr>
              <a:t>molto debole</a:t>
            </a:r>
            <a:r>
              <a:rPr lang="it-IT" sz="1800" dirty="0" smtClean="0">
                <a:latin typeface="Century" panose="02040604050505020304" pitchFamily="18" charset="0"/>
              </a:rPr>
              <a:t>,</a:t>
            </a:r>
            <a:r>
              <a:rPr lang="it-IT" sz="1800" b="1" dirty="0" smtClean="0">
                <a:latin typeface="Century" panose="02040604050505020304" pitchFamily="18" charset="0"/>
              </a:rPr>
              <a:t> </a:t>
            </a:r>
            <a:r>
              <a:rPr lang="it-IT" sz="1800" dirty="0" smtClean="0">
                <a:latin typeface="Century" panose="02040604050505020304" pitchFamily="18" charset="0"/>
              </a:rPr>
              <a:t>per tutte le postazioni ad eccezione dell’ATM10 </a:t>
            </a:r>
            <a:r>
              <a:rPr lang="it-IT" sz="1800" dirty="0">
                <a:latin typeface="Century" panose="02040604050505020304" pitchFamily="18" charset="0"/>
              </a:rPr>
              <a:t>dove la correlazione </a:t>
            </a:r>
            <a:r>
              <a:rPr lang="it-IT" sz="1800" dirty="0" smtClean="0">
                <a:latin typeface="Century" panose="02040604050505020304" pitchFamily="18" charset="0"/>
              </a:rPr>
              <a:t>risulta </a:t>
            </a:r>
            <a:r>
              <a:rPr lang="it-IT" sz="1800" b="1" dirty="0" smtClean="0">
                <a:latin typeface="Century" panose="02040604050505020304" pitchFamily="18" charset="0"/>
              </a:rPr>
              <a:t>bassa </a:t>
            </a:r>
            <a:r>
              <a:rPr lang="it-IT" sz="1800" dirty="0" smtClean="0">
                <a:latin typeface="Century" panose="02040604050505020304" pitchFamily="18" charset="0"/>
              </a:rPr>
              <a:t>(graficata di seguito)</a:t>
            </a:r>
            <a:endParaRPr lang="it-IT" sz="1800" dirty="0" smtClean="0">
              <a:solidFill>
                <a:srgbClr val="0000CC"/>
              </a:solidFill>
              <a:latin typeface="Century" panose="02040604050505020304" pitchFamily="18" charset="0"/>
            </a:endParaRPr>
          </a:p>
          <a:p>
            <a:endParaRPr lang="it-IT" dirty="0"/>
          </a:p>
        </p:txBody>
      </p:sp>
      <p:sp>
        <p:nvSpPr>
          <p:cNvPr id="4" name="Segnaposto contenuto 3"/>
          <p:cNvSpPr>
            <a:spLocks noGrp="1"/>
          </p:cNvSpPr>
          <p:nvPr>
            <p:ph sz="half" idx="2"/>
          </p:nvPr>
        </p:nvSpPr>
        <p:spPr>
          <a:xfrm>
            <a:off x="6414448" y="982639"/>
            <a:ext cx="5654722" cy="5139733"/>
          </a:xfrm>
        </p:spPr>
        <p:txBody>
          <a:bodyPr/>
          <a:lstStyle/>
          <a:p>
            <a:r>
              <a:rPr lang="it-IT" sz="1800" dirty="0" smtClean="0">
                <a:solidFill>
                  <a:srgbClr val="0000CC"/>
                </a:solidFill>
                <a:latin typeface="Century" panose="02040604050505020304" pitchFamily="18" charset="0"/>
              </a:rPr>
              <a:t>C3 -  Correlazione, in una data stazione, tra TRS e H2S: </a:t>
            </a:r>
            <a:r>
              <a:rPr lang="it-IT" sz="1800" dirty="0">
                <a:latin typeface="Century" panose="02040604050505020304" pitchFamily="18" charset="0"/>
              </a:rPr>
              <a:t>Anche tra questi due </a:t>
            </a:r>
            <a:r>
              <a:rPr lang="it-IT" sz="1800" dirty="0" smtClean="0">
                <a:latin typeface="Century" panose="02040604050505020304" pitchFamily="18" charset="0"/>
              </a:rPr>
              <a:t>sensori in </a:t>
            </a:r>
            <a:r>
              <a:rPr lang="it-IT" sz="1800" dirty="0">
                <a:latin typeface="Century" panose="02040604050505020304" pitchFamily="18" charset="0"/>
              </a:rPr>
              <a:t>tutte le stazioni le correlazioni sono </a:t>
            </a:r>
            <a:r>
              <a:rPr lang="it-IT" sz="1800" b="1" dirty="0">
                <a:latin typeface="Century" panose="02040604050505020304" pitchFamily="18" charset="0"/>
              </a:rPr>
              <a:t>molto </a:t>
            </a:r>
            <a:r>
              <a:rPr lang="it-IT" sz="1800" b="1" dirty="0" smtClean="0">
                <a:latin typeface="Century" panose="02040604050505020304" pitchFamily="18" charset="0"/>
              </a:rPr>
              <a:t>basse</a:t>
            </a:r>
            <a:endParaRPr lang="it-IT" sz="1800" dirty="0">
              <a:solidFill>
                <a:srgbClr val="0000CC"/>
              </a:solidFill>
              <a:latin typeface="Century" panose="02040604050505020304" pitchFamily="18" charset="0"/>
            </a:endParaRPr>
          </a:p>
          <a:p>
            <a:endParaRPr lang="it-IT" sz="1800" dirty="0">
              <a:solidFill>
                <a:srgbClr val="0000CC"/>
              </a:solidFill>
              <a:latin typeface="Century" panose="02040604050505020304" pitchFamily="18" charset="0"/>
            </a:endParaRPr>
          </a:p>
          <a:p>
            <a:r>
              <a:rPr lang="it-IT" sz="1800" dirty="0" smtClean="0">
                <a:solidFill>
                  <a:srgbClr val="0000CC"/>
                </a:solidFill>
                <a:latin typeface="Century" panose="02040604050505020304" pitchFamily="18" charset="0"/>
              </a:rPr>
              <a:t>C4 - Correlazione, in una data stazione, tra TRS e H2SJ: </a:t>
            </a:r>
            <a:r>
              <a:rPr lang="it-IT" sz="1800" dirty="0" smtClean="0">
                <a:latin typeface="Century" panose="02040604050505020304" pitchFamily="18" charset="0"/>
              </a:rPr>
              <a:t>anche per il sensore H2SJ, la correlazione con il sensore TRS risulta </a:t>
            </a:r>
            <a:r>
              <a:rPr lang="it-IT" sz="1800" b="1" dirty="0">
                <a:latin typeface="Century" panose="02040604050505020304" pitchFamily="18" charset="0"/>
              </a:rPr>
              <a:t>molto bassa</a:t>
            </a:r>
            <a:r>
              <a:rPr lang="it-IT" sz="1800" dirty="0">
                <a:latin typeface="Century" panose="02040604050505020304" pitchFamily="18" charset="0"/>
              </a:rPr>
              <a:t> in tutte le stazioni</a:t>
            </a:r>
            <a:r>
              <a:rPr lang="it-IT" sz="1800" dirty="0" smtClean="0">
                <a:latin typeface="Century" panose="02040604050505020304" pitchFamily="18" charset="0"/>
              </a:rPr>
              <a:t>.</a:t>
            </a:r>
            <a:endParaRPr lang="it-IT" sz="1800" dirty="0">
              <a:latin typeface="Century" panose="02040604050505020304" pitchFamily="18" charset="0"/>
            </a:endParaRPr>
          </a:p>
          <a:p>
            <a:pPr marL="0" indent="0">
              <a:buNone/>
            </a:pPr>
            <a:r>
              <a:rPr lang="it-IT" sz="1800" dirty="0" smtClean="0">
                <a:latin typeface="Century" panose="02040604050505020304" pitchFamily="18" charset="0"/>
              </a:rPr>
              <a:t>Per C3 e C4 nella </a:t>
            </a:r>
            <a:r>
              <a:rPr lang="it-IT" sz="1800" dirty="0">
                <a:latin typeface="Century" panose="02040604050505020304" pitchFamily="18" charset="0"/>
              </a:rPr>
              <a:t>stazione ATM14 non è </a:t>
            </a:r>
            <a:r>
              <a:rPr lang="it-IT" sz="1800" dirty="0" smtClean="0">
                <a:latin typeface="Century" panose="02040604050505020304" pitchFamily="18" charset="0"/>
              </a:rPr>
              <a:t>stato possibile calcolare una correlazione in riferimento al sensore TRS in quanto caratterizzato da una notevole mancanza di rilevazioni:</a:t>
            </a:r>
            <a:endParaRPr lang="it-IT" sz="1800" dirty="0">
              <a:latin typeface="Century" panose="02040604050505020304" pitchFamily="18" charset="0"/>
            </a:endParaRPr>
          </a:p>
          <a:p>
            <a:endParaRPr lang="it-IT" sz="1800" dirty="0" smtClean="0">
              <a:solidFill>
                <a:srgbClr val="0000CC"/>
              </a:solidFill>
              <a:latin typeface="Century" panose="02040604050505020304" pitchFamily="18" charset="0"/>
            </a:endParaRPr>
          </a:p>
          <a:p>
            <a:endParaRPr lang="it-IT" sz="1800" dirty="0" smtClean="0">
              <a:solidFill>
                <a:srgbClr val="0000CC"/>
              </a:solidFill>
              <a:latin typeface="Century" panose="02040604050505020304" pitchFamily="18" charset="0"/>
            </a:endParaRPr>
          </a:p>
          <a:p>
            <a:endParaRPr lang="it-IT" dirty="0" smtClean="0"/>
          </a:p>
          <a:p>
            <a:endParaRPr lang="it-IT" dirty="0" smtClean="0"/>
          </a:p>
          <a:p>
            <a:endParaRPr lang="it-IT" dirty="0"/>
          </a:p>
        </p:txBody>
      </p:sp>
      <p:pic>
        <p:nvPicPr>
          <p:cNvPr id="5" name="Immagine 4"/>
          <p:cNvPicPr>
            <a:picLocks noChangeAspect="1"/>
          </p:cNvPicPr>
          <p:nvPr/>
        </p:nvPicPr>
        <p:blipFill rotWithShape="1">
          <a:blip r:embed="rId2">
            <a:extLst>
              <a:ext uri="{28A0092B-C50C-407E-A947-70E740481C1C}">
                <a14:useLocalDpi xmlns:a14="http://schemas.microsoft.com/office/drawing/2010/main" val="0"/>
              </a:ext>
            </a:extLst>
          </a:blip>
          <a:srcRect l="29716" t="50410" r="40841" b="15562"/>
          <a:stretch/>
        </p:blipFill>
        <p:spPr>
          <a:xfrm>
            <a:off x="1413112" y="3967472"/>
            <a:ext cx="3316405" cy="2154900"/>
          </a:xfrm>
          <a:prstGeom prst="rect">
            <a:avLst/>
          </a:prstGeom>
        </p:spPr>
      </p:pic>
      <p:pic>
        <p:nvPicPr>
          <p:cNvPr id="6" name="Immagine 5"/>
          <p:cNvPicPr>
            <a:picLocks noChangeAspect="1"/>
          </p:cNvPicPr>
          <p:nvPr/>
        </p:nvPicPr>
        <p:blipFill rotWithShape="1">
          <a:blip r:embed="rId3">
            <a:extLst>
              <a:ext uri="{28A0092B-C50C-407E-A947-70E740481C1C}">
                <a14:useLocalDpi xmlns:a14="http://schemas.microsoft.com/office/drawing/2010/main" val="0"/>
              </a:ext>
            </a:extLst>
          </a:blip>
          <a:srcRect l="31071" t="54995" r="42335" b="10253"/>
          <a:stretch/>
        </p:blipFill>
        <p:spPr>
          <a:xfrm>
            <a:off x="7904328" y="4469641"/>
            <a:ext cx="2674962" cy="1965278"/>
          </a:xfrm>
          <a:prstGeom prst="rect">
            <a:avLst/>
          </a:prstGeom>
        </p:spPr>
      </p:pic>
    </p:spTree>
    <p:extLst>
      <p:ext uri="{BB962C8B-B14F-4D97-AF65-F5344CB8AC3E}">
        <p14:creationId xmlns:p14="http://schemas.microsoft.com/office/powerpoint/2010/main" val="3712283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animEffect transition="in" filter="fade">
                                      <p:cBhvr>
                                        <p:cTn id="27" dur="500"/>
                                        <p:tgtEl>
                                          <p:spTgt spid="4">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3" end="3"/>
                                            </p:txEl>
                                          </p:spTgt>
                                        </p:tgtEl>
                                        <p:attrNameLst>
                                          <p:attrName>style.visibility</p:attrName>
                                        </p:attrNameLst>
                                      </p:cBhvr>
                                      <p:to>
                                        <p:strVal val="visible"/>
                                      </p:to>
                                    </p:set>
                                    <p:animEffect transition="in" filter="fade">
                                      <p:cBhvr>
                                        <p:cTn id="32" dur="500"/>
                                        <p:tgtEl>
                                          <p:spTgt spid="4">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
            <a:ext cx="10515600" cy="914399"/>
          </a:xfrm>
        </p:spPr>
        <p:txBody>
          <a:bodyPr/>
          <a:lstStyle/>
          <a:p>
            <a:pPr algn="ctr"/>
            <a:r>
              <a:rPr lang="it-IT" b="1" dirty="0" smtClean="0">
                <a:effectLst>
                  <a:outerShdw blurRad="38100" dist="38100" dir="2700000" algn="tl">
                    <a:srgbClr val="000000">
                      <a:alpha val="43137"/>
                    </a:srgbClr>
                  </a:outerShdw>
                </a:effectLst>
                <a:latin typeface="Century" panose="02040604050505020304" pitchFamily="18" charset="0"/>
              </a:rPr>
              <a:t>Correlazioni</a:t>
            </a:r>
            <a:endParaRPr lang="it-IT" dirty="0"/>
          </a:p>
        </p:txBody>
      </p:sp>
      <p:sp>
        <p:nvSpPr>
          <p:cNvPr id="3" name="Segnaposto contenuto 2"/>
          <p:cNvSpPr>
            <a:spLocks noGrp="1"/>
          </p:cNvSpPr>
          <p:nvPr>
            <p:ph sz="half" idx="1"/>
          </p:nvPr>
        </p:nvSpPr>
        <p:spPr>
          <a:xfrm>
            <a:off x="308212" y="1364775"/>
            <a:ext cx="5787788" cy="5126085"/>
          </a:xfrm>
        </p:spPr>
        <p:txBody>
          <a:bodyPr/>
          <a:lstStyle/>
          <a:p>
            <a:r>
              <a:rPr lang="it-IT" sz="1800" dirty="0" smtClean="0">
                <a:solidFill>
                  <a:srgbClr val="0000CC"/>
                </a:solidFill>
                <a:latin typeface="Century" panose="02040604050505020304" pitchFamily="18" charset="0"/>
              </a:rPr>
              <a:t>C5- Correlazione, in una data stazione, tra VOC e C6H6: </a:t>
            </a:r>
            <a:r>
              <a:rPr lang="it-IT" sz="1800" dirty="0" smtClean="0">
                <a:latin typeface="Century" panose="02040604050505020304" pitchFamily="18" charset="0"/>
              </a:rPr>
              <a:t>La correlazione tra i sensori VOC e C6H6 è </a:t>
            </a:r>
            <a:r>
              <a:rPr lang="it-IT" sz="1800" b="1" dirty="0" smtClean="0">
                <a:latin typeface="Century" panose="02040604050505020304" pitchFamily="18" charset="0"/>
              </a:rPr>
              <a:t>molto bassa </a:t>
            </a:r>
            <a:r>
              <a:rPr lang="it-IT" sz="1800" dirty="0" smtClean="0">
                <a:latin typeface="Century" panose="02040604050505020304" pitchFamily="18" charset="0"/>
              </a:rPr>
              <a:t>in </a:t>
            </a:r>
            <a:r>
              <a:rPr lang="it-IT" sz="1800" dirty="0">
                <a:latin typeface="Century" panose="02040604050505020304" pitchFamily="18" charset="0"/>
              </a:rPr>
              <a:t>tre </a:t>
            </a:r>
            <a:r>
              <a:rPr lang="it-IT" sz="1800" dirty="0" smtClean="0">
                <a:latin typeface="Century" panose="02040604050505020304" pitchFamily="18" charset="0"/>
              </a:rPr>
              <a:t>stazioni, mentre nella stazione di monitoraggio ATM10 è di </a:t>
            </a:r>
            <a:r>
              <a:rPr lang="it-IT" sz="1800" dirty="0">
                <a:latin typeface="Century" panose="02040604050505020304" pitchFamily="18" charset="0"/>
              </a:rPr>
              <a:t>tipo </a:t>
            </a:r>
            <a:r>
              <a:rPr lang="it-IT" sz="1800" b="1" dirty="0">
                <a:latin typeface="Century" panose="02040604050505020304" pitchFamily="18" charset="0"/>
              </a:rPr>
              <a:t>moderato </a:t>
            </a:r>
            <a:r>
              <a:rPr lang="it-IT" sz="1800" dirty="0" smtClean="0">
                <a:latin typeface="Century" panose="02040604050505020304" pitchFamily="18" charset="0"/>
              </a:rPr>
              <a:t>(con Pearson)</a:t>
            </a:r>
          </a:p>
          <a:p>
            <a:endParaRPr lang="it-IT" sz="1800" dirty="0" smtClean="0">
              <a:solidFill>
                <a:srgbClr val="0000CC"/>
              </a:solidFill>
              <a:latin typeface="Century" panose="02040604050505020304" pitchFamily="18" charset="0"/>
            </a:endParaRPr>
          </a:p>
          <a:p>
            <a:endParaRPr lang="it-IT" dirty="0" smtClean="0">
              <a:solidFill>
                <a:srgbClr val="0000CC"/>
              </a:solidFill>
              <a:latin typeface="Century" panose="02040604050505020304" pitchFamily="18" charset="0"/>
            </a:endParaRPr>
          </a:p>
          <a:p>
            <a:endParaRPr lang="it-IT" dirty="0" smtClean="0">
              <a:solidFill>
                <a:srgbClr val="0000CC"/>
              </a:solidFill>
              <a:latin typeface="Century" panose="02040604050505020304" pitchFamily="18" charset="0"/>
            </a:endParaRPr>
          </a:p>
          <a:p>
            <a:pPr marL="0" indent="0">
              <a:buNone/>
            </a:pPr>
            <a:endParaRPr lang="it-IT" dirty="0"/>
          </a:p>
        </p:txBody>
      </p:sp>
      <p:sp>
        <p:nvSpPr>
          <p:cNvPr id="4" name="Segnaposto contenuto 3"/>
          <p:cNvSpPr>
            <a:spLocks noGrp="1"/>
          </p:cNvSpPr>
          <p:nvPr>
            <p:ph sz="half" idx="2"/>
          </p:nvPr>
        </p:nvSpPr>
        <p:spPr>
          <a:xfrm>
            <a:off x="6172198" y="1364775"/>
            <a:ext cx="5796887" cy="5126085"/>
          </a:xfrm>
        </p:spPr>
        <p:txBody>
          <a:bodyPr/>
          <a:lstStyle/>
          <a:p>
            <a:r>
              <a:rPr lang="it-IT" sz="1800" dirty="0" smtClean="0">
                <a:solidFill>
                  <a:srgbClr val="0000CC"/>
                </a:solidFill>
                <a:latin typeface="Century" panose="02040604050505020304" pitchFamily="18" charset="0"/>
              </a:rPr>
              <a:t>C6 – Correlazione, in una data stazione, tra PIDVOC e C6H6: </a:t>
            </a:r>
            <a:r>
              <a:rPr lang="it-IT" sz="1800" dirty="0" smtClean="0">
                <a:latin typeface="Century" panose="02040604050505020304" pitchFamily="18" charset="0"/>
              </a:rPr>
              <a:t>Nelle </a:t>
            </a:r>
            <a:r>
              <a:rPr lang="it-IT" sz="1800" dirty="0">
                <a:latin typeface="Century" panose="02040604050505020304" pitchFamily="18" charset="0"/>
              </a:rPr>
              <a:t>stazioni </a:t>
            </a:r>
            <a:r>
              <a:rPr lang="it-IT" sz="1800" dirty="0" smtClean="0">
                <a:latin typeface="Century" panose="02040604050505020304" pitchFamily="18" charset="0"/>
              </a:rPr>
              <a:t>ATM05</a:t>
            </a:r>
            <a:r>
              <a:rPr lang="it-IT" sz="1800" dirty="0">
                <a:latin typeface="Century" panose="02040604050505020304" pitchFamily="18" charset="0"/>
              </a:rPr>
              <a:t>, </a:t>
            </a:r>
            <a:r>
              <a:rPr lang="it-IT" sz="1800" dirty="0" smtClean="0">
                <a:latin typeface="Century" panose="02040604050505020304" pitchFamily="18" charset="0"/>
              </a:rPr>
              <a:t>ATM07 </a:t>
            </a:r>
            <a:r>
              <a:rPr lang="it-IT" sz="1800" dirty="0">
                <a:latin typeface="Century" panose="02040604050505020304" pitchFamily="18" charset="0"/>
              </a:rPr>
              <a:t>le correlazioni sono </a:t>
            </a:r>
            <a:r>
              <a:rPr lang="it-IT" sz="1800" b="1" dirty="0">
                <a:latin typeface="Century" panose="02040604050505020304" pitchFamily="18" charset="0"/>
              </a:rPr>
              <a:t>molto </a:t>
            </a:r>
            <a:r>
              <a:rPr lang="it-IT" sz="1800" b="1" dirty="0" smtClean="0">
                <a:latin typeface="Century" panose="02040604050505020304" pitchFamily="18" charset="0"/>
              </a:rPr>
              <a:t>basse</a:t>
            </a:r>
            <a:r>
              <a:rPr lang="it-IT" sz="1800" dirty="0">
                <a:latin typeface="Century" panose="02040604050505020304" pitchFamily="18" charset="0"/>
              </a:rPr>
              <a:t> </a:t>
            </a:r>
            <a:r>
              <a:rPr lang="it-IT" sz="1800" dirty="0" smtClean="0">
                <a:latin typeface="Century" panose="02040604050505020304" pitchFamily="18" charset="0"/>
              </a:rPr>
              <a:t>a differenza di ciò che risulta nelle postazioni ATM10 ,in cui la </a:t>
            </a:r>
            <a:r>
              <a:rPr lang="it-IT" sz="1800" dirty="0">
                <a:latin typeface="Century" panose="02040604050505020304" pitchFamily="18" charset="0"/>
              </a:rPr>
              <a:t>correlazione è </a:t>
            </a:r>
            <a:r>
              <a:rPr lang="it-IT" sz="1800" b="1" dirty="0" smtClean="0">
                <a:latin typeface="Century" panose="02040604050505020304" pitchFamily="18" charset="0"/>
              </a:rPr>
              <a:t>moderata</a:t>
            </a:r>
            <a:r>
              <a:rPr lang="it-IT" sz="1800" dirty="0" smtClean="0">
                <a:latin typeface="Century" panose="02040604050505020304" pitchFamily="18" charset="0"/>
              </a:rPr>
              <a:t>, e nella stazione ATM14 dove la </a:t>
            </a:r>
            <a:r>
              <a:rPr lang="it-IT" sz="1800" dirty="0">
                <a:latin typeface="Century" panose="02040604050505020304" pitchFamily="18" charset="0"/>
              </a:rPr>
              <a:t>correlazione è </a:t>
            </a:r>
            <a:r>
              <a:rPr lang="it-IT" sz="1800" b="1" dirty="0">
                <a:latin typeface="Century" panose="02040604050505020304" pitchFamily="18" charset="0"/>
              </a:rPr>
              <a:t>forte </a:t>
            </a:r>
            <a:r>
              <a:rPr lang="it-IT" sz="1800" dirty="0">
                <a:latin typeface="Century" panose="02040604050505020304" pitchFamily="18" charset="0"/>
              </a:rPr>
              <a:t>e varia dallo 0.67 di Kendall allo 0.84 di </a:t>
            </a:r>
            <a:r>
              <a:rPr lang="it-IT" sz="1800" dirty="0" smtClean="0">
                <a:latin typeface="Century" panose="02040604050505020304" pitchFamily="18" charset="0"/>
              </a:rPr>
              <a:t>Spearman (di seguito viene mostrato il grafico di quest’ultima)</a:t>
            </a:r>
          </a:p>
          <a:p>
            <a:endParaRPr lang="it-IT" sz="1800" dirty="0" smtClean="0">
              <a:solidFill>
                <a:srgbClr val="0000CC"/>
              </a:solidFill>
              <a:latin typeface="Century" panose="02040604050505020304" pitchFamily="18" charset="0"/>
            </a:endParaRPr>
          </a:p>
        </p:txBody>
      </p:sp>
      <p:pic>
        <p:nvPicPr>
          <p:cNvPr id="5" name="Immagine 4"/>
          <p:cNvPicPr>
            <a:picLocks noChangeAspect="1"/>
          </p:cNvPicPr>
          <p:nvPr/>
        </p:nvPicPr>
        <p:blipFill rotWithShape="1">
          <a:blip r:embed="rId2">
            <a:extLst>
              <a:ext uri="{28A0092B-C50C-407E-A947-70E740481C1C}">
                <a14:useLocalDpi xmlns:a14="http://schemas.microsoft.com/office/drawing/2010/main" val="0"/>
              </a:ext>
            </a:extLst>
          </a:blip>
          <a:srcRect l="29850" t="43170" r="41656" b="22078"/>
          <a:stretch/>
        </p:blipFill>
        <p:spPr>
          <a:xfrm>
            <a:off x="1498470" y="3613920"/>
            <a:ext cx="3407271" cy="1864270"/>
          </a:xfrm>
          <a:prstGeom prst="rect">
            <a:avLst/>
          </a:prstGeom>
        </p:spPr>
      </p:pic>
      <p:pic>
        <p:nvPicPr>
          <p:cNvPr id="6" name="Immagine 5"/>
          <p:cNvPicPr>
            <a:picLocks noChangeAspect="1"/>
          </p:cNvPicPr>
          <p:nvPr/>
        </p:nvPicPr>
        <p:blipFill rotWithShape="1">
          <a:blip r:embed="rId3">
            <a:extLst>
              <a:ext uri="{28A0092B-C50C-407E-A947-70E740481C1C}">
                <a14:useLocalDpi xmlns:a14="http://schemas.microsoft.com/office/drawing/2010/main" val="0"/>
              </a:ext>
            </a:extLst>
          </a:blip>
          <a:srcRect l="29850" t="42204" r="41927" b="24009"/>
          <a:stretch/>
        </p:blipFill>
        <p:spPr>
          <a:xfrm>
            <a:off x="7299300" y="3613920"/>
            <a:ext cx="3542684" cy="1864270"/>
          </a:xfrm>
          <a:prstGeom prst="rect">
            <a:avLst/>
          </a:prstGeom>
        </p:spPr>
      </p:pic>
    </p:spTree>
    <p:extLst>
      <p:ext uri="{BB962C8B-B14F-4D97-AF65-F5344CB8AC3E}">
        <p14:creationId xmlns:p14="http://schemas.microsoft.com/office/powerpoint/2010/main" val="311699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
            <a:ext cx="10515600" cy="1023581"/>
          </a:xfrm>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Correlazioni</a:t>
            </a:r>
            <a:endParaRPr lang="it-IT" sz="4000" dirty="0"/>
          </a:p>
        </p:txBody>
      </p:sp>
      <p:sp>
        <p:nvSpPr>
          <p:cNvPr id="3" name="Segnaposto contenuto 2"/>
          <p:cNvSpPr>
            <a:spLocks noGrp="1"/>
          </p:cNvSpPr>
          <p:nvPr>
            <p:ph sz="half" idx="1"/>
          </p:nvPr>
        </p:nvSpPr>
        <p:spPr>
          <a:xfrm>
            <a:off x="631806" y="1514901"/>
            <a:ext cx="5181600" cy="5500048"/>
          </a:xfrm>
        </p:spPr>
        <p:txBody>
          <a:bodyPr>
            <a:normAutofit/>
          </a:bodyPr>
          <a:lstStyle/>
          <a:p>
            <a:pPr>
              <a:buFont typeface="Wingdings" panose="05000000000000000000" pitchFamily="2" charset="2"/>
              <a:buChar char="Ø"/>
            </a:pPr>
            <a:r>
              <a:rPr lang="it-IT" sz="1800" u="sng" dirty="0" smtClean="0">
                <a:latin typeface="Century" panose="02040604050505020304" pitchFamily="18" charset="0"/>
              </a:rPr>
              <a:t>ATM05 e ATM07</a:t>
            </a:r>
            <a:r>
              <a:rPr lang="it-IT" sz="1800" b="1" dirty="0" smtClean="0">
                <a:latin typeface="Century" panose="02040604050505020304" pitchFamily="18" charset="0"/>
              </a:rPr>
              <a:t>:</a:t>
            </a:r>
            <a:r>
              <a:rPr lang="it-IT" sz="1800" dirty="0" smtClean="0">
                <a:solidFill>
                  <a:srgbClr val="0000CC"/>
                </a:solidFill>
                <a:latin typeface="Century" panose="02040604050505020304" pitchFamily="18" charset="0"/>
              </a:rPr>
              <a:t> </a:t>
            </a:r>
            <a:r>
              <a:rPr lang="it-IT" sz="1800" dirty="0" smtClean="0">
                <a:latin typeface="Century" panose="02040604050505020304" pitchFamily="18" charset="0"/>
              </a:rPr>
              <a:t>Tutti i sensori hanno correlazioni </a:t>
            </a:r>
            <a:r>
              <a:rPr lang="it-IT" sz="1800" b="1" dirty="0" smtClean="0">
                <a:latin typeface="Century" panose="02040604050505020304" pitchFamily="18" charset="0"/>
              </a:rPr>
              <a:t>molto deboli </a:t>
            </a:r>
            <a:r>
              <a:rPr lang="it-IT" sz="1800" dirty="0" smtClean="0">
                <a:latin typeface="Century" panose="02040604050505020304" pitchFamily="18" charset="0"/>
              </a:rPr>
              <a:t>ad eccezione del benzene(C6H6) e del PIDVOC (con Spearman) in cui abbiamo una correlazione </a:t>
            </a:r>
            <a:r>
              <a:rPr lang="it-IT" sz="1800" b="1" dirty="0" smtClean="0">
                <a:latin typeface="Century" panose="02040604050505020304" pitchFamily="18" charset="0"/>
              </a:rPr>
              <a:t>debole.</a:t>
            </a:r>
          </a:p>
          <a:p>
            <a:pPr>
              <a:buFont typeface="Wingdings" panose="05000000000000000000" pitchFamily="2" charset="2"/>
              <a:buChar char="Ø"/>
            </a:pPr>
            <a:endParaRPr lang="it-IT" sz="1800" dirty="0" smtClean="0">
              <a:solidFill>
                <a:srgbClr val="0000CC"/>
              </a:solidFill>
              <a:latin typeface="Century" panose="02040604050505020304" pitchFamily="18" charset="0"/>
            </a:endParaRPr>
          </a:p>
          <a:p>
            <a:pPr>
              <a:buFont typeface="Wingdings" panose="05000000000000000000" pitchFamily="2" charset="2"/>
              <a:buChar char="Ø"/>
            </a:pPr>
            <a:endParaRPr lang="it-IT" sz="1800" dirty="0" smtClean="0">
              <a:solidFill>
                <a:srgbClr val="0000CC"/>
              </a:solidFill>
              <a:latin typeface="Century" panose="02040604050505020304" pitchFamily="18" charset="0"/>
            </a:endParaRPr>
          </a:p>
          <a:p>
            <a:pPr>
              <a:buFont typeface="Wingdings" panose="05000000000000000000" pitchFamily="2" charset="2"/>
              <a:buChar char="Ø"/>
            </a:pPr>
            <a:r>
              <a:rPr lang="it-IT" sz="1800" u="sng" dirty="0" smtClean="0">
                <a:latin typeface="Century" panose="02040604050505020304" pitchFamily="18" charset="0"/>
              </a:rPr>
              <a:t>ATM05 </a:t>
            </a:r>
            <a:r>
              <a:rPr lang="it-IT" sz="1800" u="sng" dirty="0">
                <a:latin typeface="Century" panose="02040604050505020304" pitchFamily="18" charset="0"/>
              </a:rPr>
              <a:t>e </a:t>
            </a:r>
            <a:r>
              <a:rPr lang="it-IT" sz="1800" u="sng" dirty="0" smtClean="0">
                <a:latin typeface="Century" panose="02040604050505020304" pitchFamily="18" charset="0"/>
              </a:rPr>
              <a:t>ATM10</a:t>
            </a:r>
            <a:r>
              <a:rPr lang="it-IT" sz="1800" b="1" dirty="0" smtClean="0">
                <a:latin typeface="Century" panose="02040604050505020304" pitchFamily="18" charset="0"/>
              </a:rPr>
              <a:t>: </a:t>
            </a:r>
            <a:r>
              <a:rPr lang="it-IT" sz="1800" dirty="0">
                <a:latin typeface="Century" panose="02040604050505020304" pitchFamily="18" charset="0"/>
              </a:rPr>
              <a:t>Tutti i </a:t>
            </a:r>
            <a:r>
              <a:rPr lang="it-IT" sz="1800" dirty="0" smtClean="0">
                <a:latin typeface="Century" panose="02040604050505020304" pitchFamily="18" charset="0"/>
              </a:rPr>
              <a:t>sensori hanno </a:t>
            </a:r>
            <a:r>
              <a:rPr lang="it-IT" sz="1800" dirty="0">
                <a:latin typeface="Century" panose="02040604050505020304" pitchFamily="18" charset="0"/>
              </a:rPr>
              <a:t>correlazioni </a:t>
            </a:r>
            <a:r>
              <a:rPr lang="it-IT" sz="1800" b="1" dirty="0">
                <a:latin typeface="Century" panose="02040604050505020304" pitchFamily="18" charset="0"/>
              </a:rPr>
              <a:t>molto deboli </a:t>
            </a:r>
            <a:r>
              <a:rPr lang="it-IT" sz="1800" dirty="0">
                <a:latin typeface="Century" panose="02040604050505020304" pitchFamily="18" charset="0"/>
              </a:rPr>
              <a:t>ad eccezione del benzene(C6H6</a:t>
            </a:r>
            <a:r>
              <a:rPr lang="it-IT" sz="1800" dirty="0" smtClean="0">
                <a:latin typeface="Century" panose="02040604050505020304" pitchFamily="18" charset="0"/>
              </a:rPr>
              <a:t>) e il PIDVOC (con Spearman e Kendall) </a:t>
            </a:r>
            <a:r>
              <a:rPr lang="it-IT" sz="1800" dirty="0">
                <a:latin typeface="Century" panose="02040604050505020304" pitchFamily="18" charset="0"/>
              </a:rPr>
              <a:t>in cui abbiamo una correlazione </a:t>
            </a:r>
            <a:r>
              <a:rPr lang="it-IT" sz="1800" b="1" dirty="0" smtClean="0">
                <a:latin typeface="Century" panose="02040604050505020304" pitchFamily="18" charset="0"/>
              </a:rPr>
              <a:t>debole.</a:t>
            </a:r>
          </a:p>
          <a:p>
            <a:pPr>
              <a:buFont typeface="Wingdings" panose="05000000000000000000" pitchFamily="2" charset="2"/>
              <a:buChar char="Ø"/>
            </a:pPr>
            <a:endParaRPr lang="it-IT" sz="1800" b="1" dirty="0">
              <a:latin typeface="Century" panose="02040604050505020304" pitchFamily="18" charset="0"/>
            </a:endParaRPr>
          </a:p>
          <a:p>
            <a:pPr marL="0" indent="0">
              <a:buNone/>
            </a:pPr>
            <a:endParaRPr lang="it-IT" sz="1800" b="1" dirty="0" smtClean="0">
              <a:latin typeface="Century" panose="02040604050505020304" pitchFamily="18" charset="0"/>
            </a:endParaRPr>
          </a:p>
          <a:p>
            <a:pPr>
              <a:buFont typeface="Wingdings" panose="05000000000000000000" pitchFamily="2" charset="2"/>
              <a:buChar char="Ø"/>
            </a:pPr>
            <a:r>
              <a:rPr lang="it-IT" sz="1800" u="sng" dirty="0" smtClean="0">
                <a:latin typeface="Century" panose="02040604050505020304" pitchFamily="18" charset="0"/>
              </a:rPr>
              <a:t>ATM07 e ATM10</a:t>
            </a:r>
            <a:r>
              <a:rPr lang="it-IT" sz="1800" b="1" dirty="0" smtClean="0">
                <a:latin typeface="Century" panose="02040604050505020304" pitchFamily="18" charset="0"/>
              </a:rPr>
              <a:t>: </a:t>
            </a:r>
            <a:r>
              <a:rPr lang="it-IT" sz="1800" dirty="0" smtClean="0">
                <a:latin typeface="Century" panose="02040604050505020304" pitchFamily="18" charset="0"/>
              </a:rPr>
              <a:t>H2S e C6H6 risultano avere una correlazione </a:t>
            </a:r>
            <a:r>
              <a:rPr lang="it-IT" sz="1800" b="1" dirty="0" smtClean="0">
                <a:latin typeface="Century" panose="02040604050505020304" pitchFamily="18" charset="0"/>
              </a:rPr>
              <a:t>debole</a:t>
            </a:r>
            <a:r>
              <a:rPr lang="it-IT" sz="1800" dirty="0" smtClean="0">
                <a:latin typeface="Century" panose="02040604050505020304" pitchFamily="18" charset="0"/>
              </a:rPr>
              <a:t>, per il resto le correlazioni risultanti sono </a:t>
            </a:r>
            <a:r>
              <a:rPr lang="it-IT" sz="1800" b="1" dirty="0" smtClean="0">
                <a:latin typeface="Century" panose="02040604050505020304" pitchFamily="18" charset="0"/>
              </a:rPr>
              <a:t>molto deboli</a:t>
            </a:r>
            <a:r>
              <a:rPr lang="it-IT" sz="1800" dirty="0" smtClean="0">
                <a:latin typeface="Century" panose="02040604050505020304" pitchFamily="18" charset="0"/>
              </a:rPr>
              <a:t>.</a:t>
            </a:r>
          </a:p>
          <a:p>
            <a:pPr>
              <a:buFont typeface="Wingdings" panose="05000000000000000000" pitchFamily="2" charset="2"/>
              <a:buChar char="Ø"/>
            </a:pPr>
            <a:endParaRPr lang="it-IT" sz="2900" b="1" dirty="0" smtClean="0">
              <a:latin typeface="Century" panose="02040604050505020304" pitchFamily="18" charset="0"/>
            </a:endParaRPr>
          </a:p>
          <a:p>
            <a:pPr>
              <a:buFont typeface="Wingdings" panose="05000000000000000000" pitchFamily="2" charset="2"/>
              <a:buChar char="Ø"/>
            </a:pPr>
            <a:endParaRPr lang="it-IT" sz="2900" b="1" dirty="0" smtClean="0">
              <a:latin typeface="Century" panose="02040604050505020304" pitchFamily="18" charset="0"/>
            </a:endParaRPr>
          </a:p>
          <a:p>
            <a:pPr>
              <a:buFont typeface="Wingdings" panose="05000000000000000000" pitchFamily="2" charset="2"/>
              <a:buChar char="Ø"/>
            </a:pPr>
            <a:endParaRPr lang="it-IT" sz="1800" b="1" i="1" dirty="0" smtClean="0"/>
          </a:p>
          <a:p>
            <a:pPr>
              <a:buFont typeface="Wingdings" panose="05000000000000000000" pitchFamily="2" charset="2"/>
              <a:buChar char="Ø"/>
            </a:pPr>
            <a:endParaRPr lang="it-IT" sz="1800" b="1" i="1" dirty="0" smtClean="0"/>
          </a:p>
        </p:txBody>
      </p:sp>
      <p:pic>
        <p:nvPicPr>
          <p:cNvPr id="5" name="Immagine 4"/>
          <p:cNvPicPr>
            <a:picLocks noChangeAspect="1"/>
          </p:cNvPicPr>
          <p:nvPr/>
        </p:nvPicPr>
        <p:blipFill rotWithShape="1">
          <a:blip r:embed="rId2">
            <a:extLst>
              <a:ext uri="{28A0092B-C50C-407E-A947-70E740481C1C}">
                <a14:useLocalDpi xmlns:a14="http://schemas.microsoft.com/office/drawing/2010/main" val="0"/>
              </a:ext>
            </a:extLst>
          </a:blip>
          <a:srcRect l="7049" t="45824" r="63336" b="18027"/>
          <a:stretch/>
        </p:blipFill>
        <p:spPr>
          <a:xfrm>
            <a:off x="6000466" y="1412544"/>
            <a:ext cx="2784143" cy="1910686"/>
          </a:xfrm>
          <a:prstGeom prst="rect">
            <a:avLst/>
          </a:prstGeom>
        </p:spPr>
      </p:pic>
      <p:pic>
        <p:nvPicPr>
          <p:cNvPr id="6" name="Immagine 5"/>
          <p:cNvPicPr>
            <a:picLocks noChangeAspect="1"/>
          </p:cNvPicPr>
          <p:nvPr/>
        </p:nvPicPr>
        <p:blipFill rotWithShape="1">
          <a:blip r:embed="rId3">
            <a:extLst>
              <a:ext uri="{28A0092B-C50C-407E-A947-70E740481C1C}">
                <a14:useLocalDpi xmlns:a14="http://schemas.microsoft.com/office/drawing/2010/main" val="0"/>
              </a:ext>
            </a:extLst>
          </a:blip>
          <a:srcRect l="7327" t="46789" r="63094" b="18459"/>
          <a:stretch/>
        </p:blipFill>
        <p:spPr>
          <a:xfrm>
            <a:off x="9051022" y="1412544"/>
            <a:ext cx="2882235" cy="1903862"/>
          </a:xfrm>
          <a:prstGeom prst="rect">
            <a:avLst/>
          </a:prstGeom>
        </p:spPr>
      </p:pic>
      <p:pic>
        <p:nvPicPr>
          <p:cNvPr id="7" name="Immagine 6"/>
          <p:cNvPicPr>
            <a:picLocks noChangeAspect="1"/>
          </p:cNvPicPr>
          <p:nvPr/>
        </p:nvPicPr>
        <p:blipFill rotWithShape="1">
          <a:blip r:embed="rId4">
            <a:extLst>
              <a:ext uri="{28A0092B-C50C-407E-A947-70E740481C1C}">
                <a14:useLocalDpi xmlns:a14="http://schemas.microsoft.com/office/drawing/2010/main" val="0"/>
              </a:ext>
            </a:extLst>
          </a:blip>
          <a:srcRect l="7734" t="39067" r="63908" b="26905"/>
          <a:stretch/>
        </p:blipFill>
        <p:spPr>
          <a:xfrm>
            <a:off x="5966346" y="3493827"/>
            <a:ext cx="2852382" cy="1924335"/>
          </a:xfrm>
          <a:prstGeom prst="rect">
            <a:avLst/>
          </a:prstGeom>
        </p:spPr>
      </p:pic>
      <p:pic>
        <p:nvPicPr>
          <p:cNvPr id="8" name="Immagine 7"/>
          <p:cNvPicPr>
            <a:picLocks noChangeAspect="1"/>
          </p:cNvPicPr>
          <p:nvPr/>
        </p:nvPicPr>
        <p:blipFill rotWithShape="1">
          <a:blip r:embed="rId5">
            <a:extLst>
              <a:ext uri="{28A0092B-C50C-407E-A947-70E740481C1C}">
                <a14:useLocalDpi xmlns:a14="http://schemas.microsoft.com/office/drawing/2010/main" val="0"/>
              </a:ext>
            </a:extLst>
          </a:blip>
          <a:srcRect l="7599" t="42928" r="62957" b="22561"/>
          <a:stretch/>
        </p:blipFill>
        <p:spPr>
          <a:xfrm>
            <a:off x="9051022" y="3493827"/>
            <a:ext cx="2961565" cy="1951630"/>
          </a:xfrm>
          <a:prstGeom prst="rect">
            <a:avLst/>
          </a:prstGeom>
        </p:spPr>
      </p:pic>
      <p:pic>
        <p:nvPicPr>
          <p:cNvPr id="10" name="Immagine 9"/>
          <p:cNvPicPr>
            <a:picLocks noChangeAspect="1"/>
          </p:cNvPicPr>
          <p:nvPr/>
        </p:nvPicPr>
        <p:blipFill>
          <a:blip r:embed="rId6"/>
          <a:stretch>
            <a:fillRect/>
          </a:stretch>
        </p:blipFill>
        <p:spPr>
          <a:xfrm>
            <a:off x="641673" y="814774"/>
            <a:ext cx="10559187" cy="1018120"/>
          </a:xfrm>
          <a:prstGeom prst="rect">
            <a:avLst/>
          </a:prstGeom>
        </p:spPr>
      </p:pic>
    </p:spTree>
    <p:extLst>
      <p:ext uri="{BB962C8B-B14F-4D97-AF65-F5344CB8AC3E}">
        <p14:creationId xmlns:p14="http://schemas.microsoft.com/office/powerpoint/2010/main" val="2805576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
            <a:ext cx="10515600" cy="1023581"/>
          </a:xfrm>
        </p:spPr>
        <p:txBody>
          <a:bodyPr>
            <a:normAutofit/>
          </a:bodyPr>
          <a:lstStyle/>
          <a:p>
            <a:pPr algn="ctr"/>
            <a:r>
              <a:rPr lang="it-IT" sz="4000" b="1" dirty="0" smtClean="0">
                <a:effectLst>
                  <a:outerShdw blurRad="38100" dist="38100" dir="2700000" algn="tl">
                    <a:srgbClr val="000000">
                      <a:alpha val="43137"/>
                    </a:srgbClr>
                  </a:outerShdw>
                </a:effectLst>
                <a:latin typeface="Century" panose="02040604050505020304" pitchFamily="18" charset="0"/>
              </a:rPr>
              <a:t>Correlazioni</a:t>
            </a:r>
            <a:endParaRPr lang="it-IT" sz="4000" dirty="0"/>
          </a:p>
        </p:txBody>
      </p:sp>
      <p:sp>
        <p:nvSpPr>
          <p:cNvPr id="3" name="Segnaposto contenuto 2"/>
          <p:cNvSpPr>
            <a:spLocks noGrp="1"/>
          </p:cNvSpPr>
          <p:nvPr>
            <p:ph sz="half" idx="1"/>
          </p:nvPr>
        </p:nvSpPr>
        <p:spPr>
          <a:xfrm>
            <a:off x="802943" y="1037230"/>
            <a:ext cx="5181600" cy="5500048"/>
          </a:xfrm>
        </p:spPr>
        <p:txBody>
          <a:bodyPr>
            <a:normAutofit/>
          </a:bodyPr>
          <a:lstStyle/>
          <a:p>
            <a:pPr marL="0" indent="0">
              <a:buNone/>
            </a:pPr>
            <a:endParaRPr lang="it-IT" sz="2900" b="1" dirty="0" smtClean="0">
              <a:latin typeface="Century" panose="02040604050505020304" pitchFamily="18" charset="0"/>
            </a:endParaRPr>
          </a:p>
          <a:p>
            <a:pPr>
              <a:buFont typeface="Wingdings" panose="05000000000000000000" pitchFamily="2" charset="2"/>
              <a:buChar char="Ø"/>
            </a:pPr>
            <a:endParaRPr lang="it-IT" sz="1800" b="1" i="1" dirty="0" smtClean="0"/>
          </a:p>
          <a:p>
            <a:pPr>
              <a:buFont typeface="Wingdings" panose="05000000000000000000" pitchFamily="2" charset="2"/>
              <a:buChar char="Ø"/>
            </a:pPr>
            <a:endParaRPr lang="it-IT" sz="1800" b="1" i="1" dirty="0" smtClean="0"/>
          </a:p>
        </p:txBody>
      </p:sp>
      <p:sp>
        <p:nvSpPr>
          <p:cNvPr id="4" name="Segnaposto contenuto 3"/>
          <p:cNvSpPr>
            <a:spLocks noGrp="1"/>
          </p:cNvSpPr>
          <p:nvPr>
            <p:ph sz="half" idx="2"/>
          </p:nvPr>
        </p:nvSpPr>
        <p:spPr>
          <a:xfrm>
            <a:off x="592540" y="1960560"/>
            <a:ext cx="5148618" cy="5853711"/>
          </a:xfrm>
        </p:spPr>
        <p:txBody>
          <a:bodyPr>
            <a:normAutofit/>
          </a:bodyPr>
          <a:lstStyle/>
          <a:p>
            <a:pPr>
              <a:buFont typeface="Wingdings" panose="05000000000000000000" pitchFamily="2" charset="2"/>
              <a:buChar char="Ø"/>
            </a:pPr>
            <a:r>
              <a:rPr lang="it-IT" sz="1900" u="sng" dirty="0" smtClean="0">
                <a:latin typeface="Century" panose="02040604050505020304" pitchFamily="18" charset="0"/>
              </a:rPr>
              <a:t>ATM05 e ATM14</a:t>
            </a:r>
            <a:r>
              <a:rPr lang="it-IT" sz="1900" b="1" dirty="0" smtClean="0">
                <a:latin typeface="Century" panose="02040604050505020304" pitchFamily="18" charset="0"/>
              </a:rPr>
              <a:t>: </a:t>
            </a:r>
            <a:r>
              <a:rPr lang="it-IT" sz="1900" dirty="0" smtClean="0">
                <a:latin typeface="Century" panose="02040604050505020304" pitchFamily="18" charset="0"/>
              </a:rPr>
              <a:t>Le correlazioni sono </a:t>
            </a:r>
            <a:r>
              <a:rPr lang="it-IT" sz="1900" b="1" dirty="0" smtClean="0">
                <a:latin typeface="Century" panose="02040604050505020304" pitchFamily="18" charset="0"/>
              </a:rPr>
              <a:t>molto deboli</a:t>
            </a:r>
            <a:r>
              <a:rPr lang="it-IT" sz="1900" dirty="0" smtClean="0">
                <a:latin typeface="Century" panose="02040604050505020304" pitchFamily="18" charset="0"/>
              </a:rPr>
              <a:t> per tutti i composti eccetto il benzene(C6H6) con una correlazione </a:t>
            </a:r>
            <a:r>
              <a:rPr lang="it-IT" sz="1900" b="1" dirty="0" smtClean="0">
                <a:latin typeface="Century" panose="02040604050505020304" pitchFamily="18" charset="0"/>
              </a:rPr>
              <a:t>debole </a:t>
            </a:r>
            <a:r>
              <a:rPr lang="it-IT" sz="1900" dirty="0" smtClean="0">
                <a:latin typeface="Century" panose="02040604050505020304" pitchFamily="18" charset="0"/>
              </a:rPr>
              <a:t>ed il PIDVOC con una correlazione </a:t>
            </a:r>
            <a:r>
              <a:rPr lang="it-IT" sz="1900" b="1" dirty="0" smtClean="0">
                <a:latin typeface="Century" panose="02040604050505020304" pitchFamily="18" charset="0"/>
              </a:rPr>
              <a:t>moderata</a:t>
            </a:r>
            <a:r>
              <a:rPr lang="it-IT" sz="1900" dirty="0" smtClean="0">
                <a:latin typeface="Century" panose="02040604050505020304" pitchFamily="18" charset="0"/>
              </a:rPr>
              <a:t>. </a:t>
            </a:r>
          </a:p>
          <a:p>
            <a:pPr>
              <a:buFont typeface="Wingdings" panose="05000000000000000000" pitchFamily="2" charset="2"/>
              <a:buChar char="Ø"/>
            </a:pPr>
            <a:endParaRPr lang="it-IT" sz="1800" b="1" dirty="0" smtClean="0">
              <a:latin typeface="Century" panose="02040604050505020304" pitchFamily="18" charset="0"/>
            </a:endParaRPr>
          </a:p>
          <a:p>
            <a:pPr>
              <a:buFont typeface="Wingdings" panose="05000000000000000000" pitchFamily="2" charset="2"/>
              <a:buChar char="Ø"/>
            </a:pPr>
            <a:r>
              <a:rPr lang="it-IT" sz="1900" u="sng" dirty="0" smtClean="0">
                <a:latin typeface="Century" panose="02040604050505020304" pitchFamily="18" charset="0"/>
              </a:rPr>
              <a:t>ATM07 e ATM14</a:t>
            </a:r>
            <a:r>
              <a:rPr lang="it-IT" sz="1900" b="1" dirty="0" smtClean="0">
                <a:latin typeface="Century" panose="02040604050505020304" pitchFamily="18" charset="0"/>
              </a:rPr>
              <a:t>: </a:t>
            </a:r>
            <a:r>
              <a:rPr lang="it-IT" sz="1900" dirty="0" smtClean="0">
                <a:latin typeface="Century" panose="02040604050505020304" pitchFamily="18" charset="0"/>
              </a:rPr>
              <a:t>Correlazione di H2S e PIDVOC (con Spearman) è </a:t>
            </a:r>
            <a:r>
              <a:rPr lang="it-IT" sz="1900" b="1" dirty="0" smtClean="0">
                <a:latin typeface="Century" panose="02040604050505020304" pitchFamily="18" charset="0"/>
              </a:rPr>
              <a:t>debole</a:t>
            </a:r>
            <a:r>
              <a:rPr lang="it-IT" sz="1900" dirty="0" smtClean="0">
                <a:latin typeface="Century" panose="02040604050505020304" pitchFamily="18" charset="0"/>
              </a:rPr>
              <a:t>, per i sensori restanti sono </a:t>
            </a:r>
            <a:r>
              <a:rPr lang="it-IT" sz="1900" b="1" dirty="0" smtClean="0">
                <a:latin typeface="Century" panose="02040604050505020304" pitchFamily="18" charset="0"/>
              </a:rPr>
              <a:t>molto </a:t>
            </a:r>
            <a:r>
              <a:rPr lang="it-IT" sz="1900" b="1" dirty="0">
                <a:latin typeface="Century" panose="02040604050505020304" pitchFamily="18" charset="0"/>
              </a:rPr>
              <a:t>deboli</a:t>
            </a:r>
            <a:r>
              <a:rPr lang="it-IT" sz="1900" dirty="0">
                <a:latin typeface="Century" panose="02040604050505020304" pitchFamily="18" charset="0"/>
              </a:rPr>
              <a:t>. </a:t>
            </a:r>
            <a:endParaRPr lang="it-IT" sz="1900" dirty="0" smtClean="0">
              <a:latin typeface="Century" panose="02040604050505020304" pitchFamily="18" charset="0"/>
            </a:endParaRPr>
          </a:p>
          <a:p>
            <a:pPr>
              <a:buFont typeface="Wingdings" panose="05000000000000000000" pitchFamily="2" charset="2"/>
              <a:buChar char="Ø"/>
            </a:pPr>
            <a:endParaRPr lang="it-IT" sz="1900" b="1" dirty="0" smtClean="0">
              <a:latin typeface="Century" panose="02040604050505020304" pitchFamily="18" charset="0"/>
            </a:endParaRPr>
          </a:p>
          <a:p>
            <a:pPr>
              <a:buFont typeface="Wingdings" panose="05000000000000000000" pitchFamily="2" charset="2"/>
              <a:buChar char="Ø"/>
            </a:pPr>
            <a:r>
              <a:rPr lang="it-IT" sz="1900" u="sng" dirty="0" smtClean="0">
                <a:latin typeface="Century" panose="02040604050505020304" pitchFamily="18" charset="0"/>
              </a:rPr>
              <a:t>ATM010 e ATM14</a:t>
            </a:r>
            <a:r>
              <a:rPr lang="it-IT" sz="1900" b="1" dirty="0" smtClean="0">
                <a:latin typeface="Century" panose="02040604050505020304" pitchFamily="18" charset="0"/>
              </a:rPr>
              <a:t>: </a:t>
            </a:r>
            <a:r>
              <a:rPr lang="it-IT" sz="1900" dirty="0">
                <a:latin typeface="Century" panose="02040604050505020304" pitchFamily="18" charset="0"/>
              </a:rPr>
              <a:t>Correlazione </a:t>
            </a:r>
            <a:r>
              <a:rPr lang="it-IT" sz="1900" b="1" dirty="0">
                <a:latin typeface="Century" panose="02040604050505020304" pitchFamily="18" charset="0"/>
              </a:rPr>
              <a:t>debole</a:t>
            </a:r>
            <a:r>
              <a:rPr lang="it-IT" sz="1900" dirty="0">
                <a:latin typeface="Century" panose="02040604050505020304" pitchFamily="18" charset="0"/>
              </a:rPr>
              <a:t> di C6H6, </a:t>
            </a:r>
            <a:r>
              <a:rPr lang="it-IT" sz="1900" b="1" dirty="0">
                <a:latin typeface="Century" panose="02040604050505020304" pitchFamily="18" charset="0"/>
              </a:rPr>
              <a:t>moderata</a:t>
            </a:r>
            <a:r>
              <a:rPr lang="it-IT" sz="1900" dirty="0">
                <a:latin typeface="Century" panose="02040604050505020304" pitchFamily="18" charset="0"/>
              </a:rPr>
              <a:t> per il VOC, </a:t>
            </a:r>
            <a:r>
              <a:rPr lang="it-IT" sz="1900" b="1" dirty="0">
                <a:latin typeface="Century" panose="02040604050505020304" pitchFamily="18" charset="0"/>
              </a:rPr>
              <a:t>molto deboli</a:t>
            </a:r>
            <a:r>
              <a:rPr lang="it-IT" sz="1900" dirty="0">
                <a:latin typeface="Century" panose="02040604050505020304" pitchFamily="18" charset="0"/>
              </a:rPr>
              <a:t> per il resto. </a:t>
            </a:r>
            <a:endParaRPr lang="it-IT" sz="1900" dirty="0">
              <a:solidFill>
                <a:srgbClr val="0000CC"/>
              </a:solidFill>
              <a:latin typeface="Century" panose="02040604050505020304" pitchFamily="18" charset="0"/>
            </a:endParaRPr>
          </a:p>
        </p:txBody>
      </p:sp>
      <p:sp>
        <p:nvSpPr>
          <p:cNvPr id="6" name="Rettangolo 5"/>
          <p:cNvSpPr/>
          <p:nvPr/>
        </p:nvSpPr>
        <p:spPr>
          <a:xfrm>
            <a:off x="592540" y="903111"/>
            <a:ext cx="10784006" cy="923330"/>
          </a:xfrm>
          <a:prstGeom prst="rect">
            <a:avLst/>
          </a:prstGeom>
        </p:spPr>
        <p:txBody>
          <a:bodyPr wrap="square">
            <a:spAutoFit/>
          </a:bodyPr>
          <a:lstStyle/>
          <a:p>
            <a:pPr marL="285750" indent="-285750">
              <a:buFont typeface="Arial" panose="020B0604020202020204" pitchFamily="34" charset="0"/>
              <a:buChar char="•"/>
            </a:pPr>
            <a:r>
              <a:rPr lang="it-IT" dirty="0" smtClean="0">
                <a:solidFill>
                  <a:srgbClr val="0000CC"/>
                </a:solidFill>
                <a:latin typeface="Century" panose="02040604050505020304" pitchFamily="18" charset="0"/>
              </a:rPr>
              <a:t>C7…</a:t>
            </a:r>
          </a:p>
          <a:p>
            <a:r>
              <a:rPr lang="it-IT" dirty="0" smtClean="0">
                <a:latin typeface="Century" panose="02040604050505020304" pitchFamily="18" charset="0"/>
              </a:rPr>
              <a:t>Per quanto riguarda il TRS nella stazione di monitoraggio ATM14 non è stato possibile effettuare correlazioni a causa della mancanza di dati!</a:t>
            </a:r>
            <a:endParaRPr lang="it-IT" dirty="0">
              <a:latin typeface="Century" panose="02040604050505020304" pitchFamily="18" charset="0"/>
            </a:endParaRPr>
          </a:p>
        </p:txBody>
      </p:sp>
      <p:pic>
        <p:nvPicPr>
          <p:cNvPr id="7" name="Immagine 6"/>
          <p:cNvPicPr>
            <a:picLocks noChangeAspect="1"/>
          </p:cNvPicPr>
          <p:nvPr/>
        </p:nvPicPr>
        <p:blipFill rotWithShape="1">
          <a:blip r:embed="rId2">
            <a:extLst>
              <a:ext uri="{28A0092B-C50C-407E-A947-70E740481C1C}">
                <a14:useLocalDpi xmlns:a14="http://schemas.microsoft.com/office/drawing/2010/main" val="0"/>
              </a:ext>
            </a:extLst>
          </a:blip>
          <a:srcRect l="7599" t="33516" r="64586" b="32455"/>
          <a:stretch/>
        </p:blipFill>
        <p:spPr>
          <a:xfrm>
            <a:off x="7083188" y="4612944"/>
            <a:ext cx="3698543" cy="1924334"/>
          </a:xfrm>
          <a:prstGeom prst="rect">
            <a:avLst/>
          </a:prstGeom>
        </p:spPr>
      </p:pic>
      <p:pic>
        <p:nvPicPr>
          <p:cNvPr id="5" name="Immagine 4"/>
          <p:cNvPicPr>
            <a:picLocks noChangeAspect="1"/>
          </p:cNvPicPr>
          <p:nvPr/>
        </p:nvPicPr>
        <p:blipFill rotWithShape="1">
          <a:blip r:embed="rId3">
            <a:extLst>
              <a:ext uri="{28A0092B-C50C-407E-A947-70E740481C1C}">
                <a14:useLocalDpi xmlns:a14="http://schemas.microsoft.com/office/drawing/2010/main" val="0"/>
              </a:ext>
            </a:extLst>
          </a:blip>
          <a:srcRect l="7462" t="46548" r="63637" b="18699"/>
          <a:stretch/>
        </p:blipFill>
        <p:spPr>
          <a:xfrm>
            <a:off x="7083187" y="1926692"/>
            <a:ext cx="3698543" cy="1849525"/>
          </a:xfrm>
          <a:prstGeom prst="rect">
            <a:avLst/>
          </a:prstGeom>
        </p:spPr>
      </p:pic>
    </p:spTree>
    <p:extLst>
      <p:ext uri="{BB962C8B-B14F-4D97-AF65-F5344CB8AC3E}">
        <p14:creationId xmlns:p14="http://schemas.microsoft.com/office/powerpoint/2010/main" val="834248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fade">
                                      <p:cBhvr>
                                        <p:cTn id="22" dur="500"/>
                                        <p:tgtEl>
                                          <p:spTgt spid="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1142</TotalTime>
  <Words>1553</Words>
  <Application>Microsoft Office PowerPoint</Application>
  <PresentationFormat>Widescreen</PresentationFormat>
  <Paragraphs>155</Paragraphs>
  <Slides>18</Slides>
  <Notes>6</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18</vt:i4>
      </vt:variant>
    </vt:vector>
  </HeadingPairs>
  <TitlesOfParts>
    <vt:vector size="25" baseType="lpstr">
      <vt:lpstr>Arial</vt:lpstr>
      <vt:lpstr>Calibri</vt:lpstr>
      <vt:lpstr>Calibri Light</vt:lpstr>
      <vt:lpstr>Cambria Math</vt:lpstr>
      <vt:lpstr>Century</vt:lpstr>
      <vt:lpstr>Wingdings</vt:lpstr>
      <vt:lpstr>Tema di Office</vt:lpstr>
      <vt:lpstr>Big Data  Presentazione dei risultati gruppo 1</vt:lpstr>
      <vt:lpstr>Analisi della Qualità dell’Aria in prossimità del Centro Olio Tempa Rossa</vt:lpstr>
      <vt:lpstr>Query Prefissate</vt:lpstr>
      <vt:lpstr>Query Prefissate</vt:lpstr>
      <vt:lpstr>Query Prefissate</vt:lpstr>
      <vt:lpstr>Correlazioni</vt:lpstr>
      <vt:lpstr>Correlazioni</vt:lpstr>
      <vt:lpstr>Correlazioni</vt:lpstr>
      <vt:lpstr>Correlazioni</vt:lpstr>
      <vt:lpstr>Correlazioni</vt:lpstr>
      <vt:lpstr>Analisi Visuale</vt:lpstr>
      <vt:lpstr>Analisi Visuale</vt:lpstr>
      <vt:lpstr>Analisi Visuale</vt:lpstr>
      <vt:lpstr>Analisi Visuale</vt:lpstr>
      <vt:lpstr>Analisi e Raccomandazioni</vt:lpstr>
      <vt:lpstr>Analisi e Raccomandazioni</vt:lpstr>
      <vt:lpstr>Analisi e Raccomandazioni</vt:lpstr>
      <vt:lpstr>Big Data    Grazie per l’attenzione!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Asus</dc:creator>
  <cp:lastModifiedBy>Asus</cp:lastModifiedBy>
  <cp:revision>94</cp:revision>
  <dcterms:created xsi:type="dcterms:W3CDTF">2022-07-04T13:35:58Z</dcterms:created>
  <dcterms:modified xsi:type="dcterms:W3CDTF">2022-07-10T13:34:41Z</dcterms:modified>
</cp:coreProperties>
</file>

<file path=docProps/thumbnail.jpeg>
</file>